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8"/>
  </p:notesMasterIdLst>
  <p:sldIdLst>
    <p:sldId id="261" r:id="rId9"/>
    <p:sldId id="262" r:id="rId10"/>
    <p:sldId id="279" r:id="rId11"/>
    <p:sldId id="272" r:id="rId12"/>
    <p:sldId id="273" r:id="rId13"/>
    <p:sldId id="274" r:id="rId14"/>
    <p:sldId id="275" r:id="rId15"/>
    <p:sldId id="276" r:id="rId16"/>
    <p:sldId id="277" r:id="rId17"/>
    <p:sldId id="926" r:id="rId18"/>
    <p:sldId id="280" r:id="rId19"/>
    <p:sldId id="281" r:id="rId20"/>
    <p:sldId id="363" r:id="rId21"/>
    <p:sldId id="361" r:id="rId22"/>
    <p:sldId id="925" r:id="rId23"/>
    <p:sldId id="302" r:id="rId24"/>
    <p:sldId id="266" r:id="rId25"/>
    <p:sldId id="366" r:id="rId26"/>
    <p:sldId id="270" r:id="rId2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C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84DD9-AD29-4BFB-8BB4-01457AF35988}" v="12" dt="2024-09-11T07:40:01.139"/>
    <p1510:client id="{8809052E-4B23-8EDD-AB00-A600DFF698F2}" v="7" dt="2024-09-11T07:36:11.529"/>
    <p1510:client id="{B1A474B4-1C7B-76E6-8555-4B5518FED0E3}" v="2" dt="2024-09-11T12:15:10.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S::ida.kittelsen@io.kommune.no::12154653-0a60-4281-8b62-82febac9ddd6" providerId="AD" clId="Web-{B1A474B4-1C7B-76E6-8555-4B5518FED0E3}"/>
    <pc:docChg chg="modSld">
      <pc:chgData name="Ida Marie Lillestrand Kittelsen" userId="S::ida.kittelsen@io.kommune.no::12154653-0a60-4281-8b62-82febac9ddd6" providerId="AD" clId="Web-{B1A474B4-1C7B-76E6-8555-4B5518FED0E3}" dt="2024-09-11T12:15:10.747" v="1" actId="20577"/>
      <pc:docMkLst>
        <pc:docMk/>
      </pc:docMkLst>
      <pc:sldChg chg="modSp">
        <pc:chgData name="Ida Marie Lillestrand Kittelsen" userId="S::ida.kittelsen@io.kommune.no::12154653-0a60-4281-8b62-82febac9ddd6" providerId="AD" clId="Web-{B1A474B4-1C7B-76E6-8555-4B5518FED0E3}" dt="2024-09-11T12:15:10.747" v="1" actId="20577"/>
        <pc:sldMkLst>
          <pc:docMk/>
          <pc:sldMk cId="0" sldId="262"/>
        </pc:sldMkLst>
        <pc:spChg chg="mod">
          <ac:chgData name="Ida Marie Lillestrand Kittelsen" userId="S::ida.kittelsen@io.kommune.no::12154653-0a60-4281-8b62-82febac9ddd6" providerId="AD" clId="Web-{B1A474B4-1C7B-76E6-8555-4B5518FED0E3}" dt="2024-09-11T12:15:10.747" v="1" actId="20577"/>
          <ac:spMkLst>
            <pc:docMk/>
            <pc:sldMk cId="0" sldId="262"/>
            <ac:spMk id="15381" creationId="{41C55B2A-5774-AE0B-D917-AD55AE87CEA6}"/>
          </ac:spMkLst>
        </pc:spChg>
      </pc:sldChg>
    </pc:docChg>
  </pc:docChgLst>
  <pc:docChgLst>
    <pc:chgData name="Ida Marie Lillestrand Kittelsen" userId="S::ida.kittelsen@io.kommune.no::12154653-0a60-4281-8b62-82febac9ddd6" providerId="AD" clId="Web-{8809052E-4B23-8EDD-AB00-A600DFF698F2}"/>
    <pc:docChg chg="modSld">
      <pc:chgData name="Ida Marie Lillestrand Kittelsen" userId="S::ida.kittelsen@io.kommune.no::12154653-0a60-4281-8b62-82febac9ddd6" providerId="AD" clId="Web-{8809052E-4B23-8EDD-AB00-A600DFF698F2}" dt="2024-09-11T07:36:11.529" v="5" actId="20577"/>
      <pc:docMkLst>
        <pc:docMk/>
      </pc:docMkLst>
      <pc:sldChg chg="modSp">
        <pc:chgData name="Ida Marie Lillestrand Kittelsen" userId="S::ida.kittelsen@io.kommune.no::12154653-0a60-4281-8b62-82febac9ddd6" providerId="AD" clId="Web-{8809052E-4B23-8EDD-AB00-A600DFF698F2}" dt="2024-09-11T07:34:14.887" v="0" actId="20577"/>
        <pc:sldMkLst>
          <pc:docMk/>
          <pc:sldMk cId="3125585489" sldId="281"/>
        </pc:sldMkLst>
        <pc:spChg chg="mod">
          <ac:chgData name="Ida Marie Lillestrand Kittelsen" userId="S::ida.kittelsen@io.kommune.no::12154653-0a60-4281-8b62-82febac9ddd6" providerId="AD" clId="Web-{8809052E-4B23-8EDD-AB00-A600DFF698F2}" dt="2024-09-11T07:34:14.887" v="0" actId="20577"/>
          <ac:spMkLst>
            <pc:docMk/>
            <pc:sldMk cId="3125585489" sldId="281"/>
            <ac:spMk id="2" creationId="{DEDF2829-8F1D-1380-A847-B424E95B6A0E}"/>
          </ac:spMkLst>
        </pc:spChg>
      </pc:sldChg>
      <pc:sldChg chg="modSp">
        <pc:chgData name="Ida Marie Lillestrand Kittelsen" userId="S::ida.kittelsen@io.kommune.no::12154653-0a60-4281-8b62-82febac9ddd6" providerId="AD" clId="Web-{8809052E-4B23-8EDD-AB00-A600DFF698F2}" dt="2024-09-11T07:36:11.529" v="5" actId="20577"/>
        <pc:sldMkLst>
          <pc:docMk/>
          <pc:sldMk cId="3429343855" sldId="361"/>
        </pc:sldMkLst>
        <pc:spChg chg="mod">
          <ac:chgData name="Ida Marie Lillestrand Kittelsen" userId="S::ida.kittelsen@io.kommune.no::12154653-0a60-4281-8b62-82febac9ddd6" providerId="AD" clId="Web-{8809052E-4B23-8EDD-AB00-A600DFF698F2}" dt="2024-09-11T07:36:11.529" v="5" actId="20577"/>
          <ac:spMkLst>
            <pc:docMk/>
            <pc:sldMk cId="3429343855" sldId="361"/>
            <ac:spMk id="4" creationId="{26F060E4-B6A2-706C-6BC5-0187CEC1D90E}"/>
          </ac:spMkLst>
        </pc:spChg>
      </pc:sldChg>
    </pc:docChg>
  </pc:docChgLst>
  <pc:docChgLst>
    <pc:chgData name="Renate Dybdal Hansen" userId="8f533bdc-1f06-46c5-8376-6b62126245f7" providerId="ADAL" clId="{A25BEFBE-8B43-4FB7-8730-157B8A62072C}"/>
    <pc:docChg chg="modSld">
      <pc:chgData name="Renate Dybdal Hansen" userId="8f533bdc-1f06-46c5-8376-6b62126245f7" providerId="ADAL" clId="{A25BEFBE-8B43-4FB7-8730-157B8A62072C}" dt="2024-09-11T08:22:47.987" v="29" actId="20577"/>
      <pc:docMkLst>
        <pc:docMk/>
      </pc:docMkLst>
      <pc:sldChg chg="modNotesTx">
        <pc:chgData name="Renate Dybdal Hansen" userId="8f533bdc-1f06-46c5-8376-6b62126245f7" providerId="ADAL" clId="{A25BEFBE-8B43-4FB7-8730-157B8A62072C}" dt="2024-09-11T08:14:14.623" v="1" actId="113"/>
        <pc:sldMkLst>
          <pc:docMk/>
          <pc:sldMk cId="1210227586" sldId="275"/>
        </pc:sldMkLst>
      </pc:sldChg>
      <pc:sldChg chg="modNotesTx">
        <pc:chgData name="Renate Dybdal Hansen" userId="8f533bdc-1f06-46c5-8376-6b62126245f7" providerId="ADAL" clId="{A25BEFBE-8B43-4FB7-8730-157B8A62072C}" dt="2024-09-11T08:16:01.249" v="3" actId="20577"/>
        <pc:sldMkLst>
          <pc:docMk/>
          <pc:sldMk cId="2631105165" sldId="276"/>
        </pc:sldMkLst>
      </pc:sldChg>
      <pc:sldChg chg="modNotesTx">
        <pc:chgData name="Renate Dybdal Hansen" userId="8f533bdc-1f06-46c5-8376-6b62126245f7" providerId="ADAL" clId="{A25BEFBE-8B43-4FB7-8730-157B8A62072C}" dt="2024-09-11T08:17:10.261" v="5" actId="113"/>
        <pc:sldMkLst>
          <pc:docMk/>
          <pc:sldMk cId="776877099" sldId="277"/>
        </pc:sldMkLst>
      </pc:sldChg>
      <pc:sldChg chg="modSp mod">
        <pc:chgData name="Renate Dybdal Hansen" userId="8f533bdc-1f06-46c5-8376-6b62126245f7" providerId="ADAL" clId="{A25BEFBE-8B43-4FB7-8730-157B8A62072C}" dt="2024-09-11T08:21:58.572" v="27" actId="1076"/>
        <pc:sldMkLst>
          <pc:docMk/>
          <pc:sldMk cId="2960034602" sldId="302"/>
        </pc:sldMkLst>
        <pc:spChg chg="mod">
          <ac:chgData name="Renate Dybdal Hansen" userId="8f533bdc-1f06-46c5-8376-6b62126245f7" providerId="ADAL" clId="{A25BEFBE-8B43-4FB7-8730-157B8A62072C}" dt="2024-09-11T08:21:58.572" v="27" actId="1076"/>
          <ac:spMkLst>
            <pc:docMk/>
            <pc:sldMk cId="2960034602" sldId="302"/>
            <ac:spMk id="4" creationId="{26F060E4-B6A2-706C-6BC5-0187CEC1D90E}"/>
          </ac:spMkLst>
        </pc:spChg>
      </pc:sldChg>
      <pc:sldChg chg="modSp mod">
        <pc:chgData name="Renate Dybdal Hansen" userId="8f533bdc-1f06-46c5-8376-6b62126245f7" providerId="ADAL" clId="{A25BEFBE-8B43-4FB7-8730-157B8A62072C}" dt="2024-09-11T08:20:11.798" v="8" actId="113"/>
        <pc:sldMkLst>
          <pc:docMk/>
          <pc:sldMk cId="3244195306" sldId="363"/>
        </pc:sldMkLst>
        <pc:spChg chg="mod">
          <ac:chgData name="Renate Dybdal Hansen" userId="8f533bdc-1f06-46c5-8376-6b62126245f7" providerId="ADAL" clId="{A25BEFBE-8B43-4FB7-8730-157B8A62072C}" dt="2024-09-11T08:20:11.798" v="8" actId="113"/>
          <ac:spMkLst>
            <pc:docMk/>
            <pc:sldMk cId="3244195306" sldId="363"/>
            <ac:spMk id="2" creationId="{B07B62F8-A409-DEDF-7343-91463B8A8156}"/>
          </ac:spMkLst>
        </pc:spChg>
      </pc:sldChg>
      <pc:sldChg chg="modSp mod">
        <pc:chgData name="Renate Dybdal Hansen" userId="8f533bdc-1f06-46c5-8376-6b62126245f7" providerId="ADAL" clId="{A25BEFBE-8B43-4FB7-8730-157B8A62072C}" dt="2024-09-11T08:22:47.987" v="29" actId="20577"/>
        <pc:sldMkLst>
          <pc:docMk/>
          <pc:sldMk cId="0" sldId="366"/>
        </pc:sldMkLst>
        <pc:spChg chg="mod">
          <ac:chgData name="Renate Dybdal Hansen" userId="8f533bdc-1f06-46c5-8376-6b62126245f7" providerId="ADAL" clId="{A25BEFBE-8B43-4FB7-8730-157B8A62072C}" dt="2024-09-11T08:22:47.987" v="29" actId="20577"/>
          <ac:spMkLst>
            <pc:docMk/>
            <pc:sldMk cId="0" sldId="366"/>
            <ac:spMk id="2" creationId="{5D3B4369-07AD-8AB8-00EB-A78549B33D8E}"/>
          </ac:spMkLst>
        </pc:spChg>
      </pc:sldChg>
      <pc:sldChg chg="modNotesTx">
        <pc:chgData name="Renate Dybdal Hansen" userId="8f533bdc-1f06-46c5-8376-6b62126245f7" providerId="ADAL" clId="{A25BEFBE-8B43-4FB7-8730-157B8A62072C}" dt="2024-09-11T08:18:49.553" v="7" actId="20577"/>
        <pc:sldMkLst>
          <pc:docMk/>
          <pc:sldMk cId="2122253532" sldId="926"/>
        </pc:sldMkLst>
      </pc:sldChg>
    </pc:docChg>
  </pc:docChgLst>
  <pc:docChgLst>
    <pc:chgData name="Ida Marie Lillestrand Kittelsen" userId="12154653-0a60-4281-8b62-82febac9ddd6" providerId="ADAL" clId="{3A284DD9-AD29-4BFB-8BB4-01457AF35988}"/>
    <pc:docChg chg="undo custSel addSld delSld modSld">
      <pc:chgData name="Ida Marie Lillestrand Kittelsen" userId="12154653-0a60-4281-8b62-82febac9ddd6" providerId="ADAL" clId="{3A284DD9-AD29-4BFB-8BB4-01457AF35988}" dt="2024-09-11T07:40:01.139" v="147" actId="20577"/>
      <pc:docMkLst>
        <pc:docMk/>
      </pc:docMkLst>
      <pc:sldChg chg="modSp mod">
        <pc:chgData name="Ida Marie Lillestrand Kittelsen" userId="12154653-0a60-4281-8b62-82febac9ddd6" providerId="ADAL" clId="{3A284DD9-AD29-4BFB-8BB4-01457AF35988}" dt="2024-09-11T07:08:18.153" v="0" actId="207"/>
        <pc:sldMkLst>
          <pc:docMk/>
          <pc:sldMk cId="0" sldId="261"/>
        </pc:sldMkLst>
        <pc:spChg chg="mod">
          <ac:chgData name="Ida Marie Lillestrand Kittelsen" userId="12154653-0a60-4281-8b62-82febac9ddd6" providerId="ADAL" clId="{3A284DD9-AD29-4BFB-8BB4-01457AF35988}" dt="2024-09-11T07:08:18.153" v="0" actId="207"/>
          <ac:spMkLst>
            <pc:docMk/>
            <pc:sldMk cId="0" sldId="261"/>
            <ac:spMk id="2" creationId="{17EA47DF-ED2C-5B98-1D78-FB9F94D617FF}"/>
          </ac:spMkLst>
        </pc:spChg>
      </pc:sldChg>
      <pc:sldChg chg="modNotesTx">
        <pc:chgData name="Ida Marie Lillestrand Kittelsen" userId="12154653-0a60-4281-8b62-82febac9ddd6" providerId="ADAL" clId="{3A284DD9-AD29-4BFB-8BB4-01457AF35988}" dt="2024-09-11T07:40:01.139" v="147" actId="20577"/>
        <pc:sldMkLst>
          <pc:docMk/>
          <pc:sldMk cId="3622268501" sldId="272"/>
        </pc:sldMkLst>
      </pc:sldChg>
      <pc:sldChg chg="modNotesTx">
        <pc:chgData name="Ida Marie Lillestrand Kittelsen" userId="12154653-0a60-4281-8b62-82febac9ddd6" providerId="ADAL" clId="{3A284DD9-AD29-4BFB-8BB4-01457AF35988}" dt="2024-09-11T07:16:23.209" v="46" actId="20577"/>
        <pc:sldMkLst>
          <pc:docMk/>
          <pc:sldMk cId="16830661" sldId="273"/>
        </pc:sldMkLst>
      </pc:sldChg>
      <pc:sldChg chg="modNotesTx">
        <pc:chgData name="Ida Marie Lillestrand Kittelsen" userId="12154653-0a60-4281-8b62-82febac9ddd6" providerId="ADAL" clId="{3A284DD9-AD29-4BFB-8BB4-01457AF35988}" dt="2024-09-11T07:17:14.695" v="47" actId="20577"/>
        <pc:sldMkLst>
          <pc:docMk/>
          <pc:sldMk cId="495658447" sldId="274"/>
        </pc:sldMkLst>
      </pc:sldChg>
      <pc:sldChg chg="modSp mod">
        <pc:chgData name="Ida Marie Lillestrand Kittelsen" userId="12154653-0a60-4281-8b62-82febac9ddd6" providerId="ADAL" clId="{3A284DD9-AD29-4BFB-8BB4-01457AF35988}" dt="2024-09-11T07:19:13.178" v="49" actId="14100"/>
        <pc:sldMkLst>
          <pc:docMk/>
          <pc:sldMk cId="1210227586" sldId="275"/>
        </pc:sldMkLst>
        <pc:spChg chg="mod">
          <ac:chgData name="Ida Marie Lillestrand Kittelsen" userId="12154653-0a60-4281-8b62-82febac9ddd6" providerId="ADAL" clId="{3A284DD9-AD29-4BFB-8BB4-01457AF35988}" dt="2024-09-11T07:19:13.178" v="49" actId="14100"/>
          <ac:spMkLst>
            <pc:docMk/>
            <pc:sldMk cId="1210227586" sldId="275"/>
            <ac:spMk id="11" creationId="{E36015B1-EC37-949D-CF8B-11F28B6B7445}"/>
          </ac:spMkLst>
        </pc:spChg>
      </pc:sldChg>
      <pc:sldChg chg="modSp modNotesTx">
        <pc:chgData name="Ida Marie Lillestrand Kittelsen" userId="12154653-0a60-4281-8b62-82febac9ddd6" providerId="ADAL" clId="{3A284DD9-AD29-4BFB-8BB4-01457AF35988}" dt="2024-09-11T07:22:24.192" v="63" actId="20577"/>
        <pc:sldMkLst>
          <pc:docMk/>
          <pc:sldMk cId="2631105165" sldId="276"/>
        </pc:sldMkLst>
        <pc:spChg chg="mod">
          <ac:chgData name="Ida Marie Lillestrand Kittelsen" userId="12154653-0a60-4281-8b62-82febac9ddd6" providerId="ADAL" clId="{3A284DD9-AD29-4BFB-8BB4-01457AF35988}" dt="2024-09-11T07:21:32.819" v="50" actId="113"/>
          <ac:spMkLst>
            <pc:docMk/>
            <pc:sldMk cId="2631105165" sldId="276"/>
            <ac:spMk id="2" creationId="{7F0FA3BF-C219-D953-A751-F16A472CC5BF}"/>
          </ac:spMkLst>
        </pc:spChg>
      </pc:sldChg>
      <pc:sldChg chg="modSp mod">
        <pc:chgData name="Ida Marie Lillestrand Kittelsen" userId="12154653-0a60-4281-8b62-82febac9ddd6" providerId="ADAL" clId="{3A284DD9-AD29-4BFB-8BB4-01457AF35988}" dt="2024-09-11T07:25:01.808" v="91" actId="20577"/>
        <pc:sldMkLst>
          <pc:docMk/>
          <pc:sldMk cId="776877099" sldId="277"/>
        </pc:sldMkLst>
        <pc:spChg chg="mod">
          <ac:chgData name="Ida Marie Lillestrand Kittelsen" userId="12154653-0a60-4281-8b62-82febac9ddd6" providerId="ADAL" clId="{3A284DD9-AD29-4BFB-8BB4-01457AF35988}" dt="2024-09-11T07:25:01.808" v="91" actId="20577"/>
          <ac:spMkLst>
            <pc:docMk/>
            <pc:sldMk cId="776877099" sldId="277"/>
            <ac:spMk id="8" creationId="{91C7BAD3-6CED-48BD-198B-3F34DE304EA9}"/>
          </ac:spMkLst>
        </pc:spChg>
      </pc:sldChg>
      <pc:sldChg chg="add del modNotesTx">
        <pc:chgData name="Ida Marie Lillestrand Kittelsen" userId="12154653-0a60-4281-8b62-82febac9ddd6" providerId="ADAL" clId="{3A284DD9-AD29-4BFB-8BB4-01457AF35988}" dt="2024-09-11T07:13:25.441" v="43" actId="20577"/>
        <pc:sldMkLst>
          <pc:docMk/>
          <pc:sldMk cId="1545251571" sldId="279"/>
        </pc:sldMkLst>
      </pc:sldChg>
      <pc:sldChg chg="modSp mod">
        <pc:chgData name="Ida Marie Lillestrand Kittelsen" userId="12154653-0a60-4281-8b62-82febac9ddd6" providerId="ADAL" clId="{3A284DD9-AD29-4BFB-8BB4-01457AF35988}" dt="2024-09-11T07:31:15.629" v="139" actId="1076"/>
        <pc:sldMkLst>
          <pc:docMk/>
          <pc:sldMk cId="3125585489" sldId="281"/>
        </pc:sldMkLst>
        <pc:spChg chg="mod">
          <ac:chgData name="Ida Marie Lillestrand Kittelsen" userId="12154653-0a60-4281-8b62-82febac9ddd6" providerId="ADAL" clId="{3A284DD9-AD29-4BFB-8BB4-01457AF35988}" dt="2024-09-11T07:30:52.977" v="93" actId="255"/>
          <ac:spMkLst>
            <pc:docMk/>
            <pc:sldMk cId="3125585489" sldId="281"/>
            <ac:spMk id="2" creationId="{DEDF2829-8F1D-1380-A847-B424E95B6A0E}"/>
          </ac:spMkLst>
        </pc:spChg>
        <pc:spChg chg="mod">
          <ac:chgData name="Ida Marie Lillestrand Kittelsen" userId="12154653-0a60-4281-8b62-82febac9ddd6" providerId="ADAL" clId="{3A284DD9-AD29-4BFB-8BB4-01457AF35988}" dt="2024-09-11T07:31:08.682" v="137" actId="20577"/>
          <ac:spMkLst>
            <pc:docMk/>
            <pc:sldMk cId="3125585489" sldId="281"/>
            <ac:spMk id="6" creationId="{8DCD05FE-BABA-DCC3-8270-92AE08A476BF}"/>
          </ac:spMkLst>
        </pc:spChg>
        <pc:picChg chg="mod">
          <ac:chgData name="Ida Marie Lillestrand Kittelsen" userId="12154653-0a60-4281-8b62-82febac9ddd6" providerId="ADAL" clId="{3A284DD9-AD29-4BFB-8BB4-01457AF35988}" dt="2024-09-11T07:31:15.629" v="139" actId="1076"/>
          <ac:picMkLst>
            <pc:docMk/>
            <pc:sldMk cId="3125585489" sldId="281"/>
            <ac:picMk id="5" creationId="{8A8CCD0A-4894-7F5C-D7EF-1CAFFBBF3E2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04A34-8AD9-455F-BEDF-569F0671FE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C6454E3-5713-4748-84EB-4148F5E5F5A6}">
      <dgm:prSet/>
      <dgm:spPr/>
      <dgm:t>
        <a:bodyPr/>
        <a:lstStyle/>
        <a:p>
          <a:r>
            <a:rPr lang="nb-NO" i="1"/>
            <a:t>Ikke autoritær</a:t>
          </a:r>
          <a:r>
            <a:rPr lang="nb-NO"/>
            <a:t> (sterk kontroll og lite varme)</a:t>
          </a:r>
          <a:endParaRPr lang="en-US"/>
        </a:p>
      </dgm:t>
    </dgm:pt>
    <dgm:pt modelId="{96559F28-5F74-4333-AED1-982742E33283}" type="parTrans" cxnId="{B00D406E-4F24-42ED-8BE2-ACFCC87464EF}">
      <dgm:prSet/>
      <dgm:spPr/>
      <dgm:t>
        <a:bodyPr/>
        <a:lstStyle/>
        <a:p>
          <a:endParaRPr lang="en-US"/>
        </a:p>
      </dgm:t>
    </dgm:pt>
    <dgm:pt modelId="{75ACE3AE-6460-4CD1-BC81-D15D6A7751A1}" type="sibTrans" cxnId="{B00D406E-4F24-42ED-8BE2-ACFCC87464EF}">
      <dgm:prSet/>
      <dgm:spPr/>
      <dgm:t>
        <a:bodyPr/>
        <a:lstStyle/>
        <a:p>
          <a:endParaRPr lang="en-US"/>
        </a:p>
      </dgm:t>
    </dgm:pt>
    <dgm:pt modelId="{294EE6D0-AA10-4317-AE43-2621B9DDB280}">
      <dgm:prSet/>
      <dgm:spPr/>
      <dgm:t>
        <a:bodyPr/>
        <a:lstStyle/>
        <a:p>
          <a:r>
            <a:rPr lang="nb-NO" i="1"/>
            <a:t>Ikke ettergivende</a:t>
          </a:r>
          <a:r>
            <a:rPr lang="nb-NO"/>
            <a:t> (lite kontroll og mye varme) </a:t>
          </a:r>
          <a:endParaRPr lang="en-US"/>
        </a:p>
      </dgm:t>
    </dgm:pt>
    <dgm:pt modelId="{83FB5B84-88E0-41EC-9D1E-3774520AD096}" type="parTrans" cxnId="{858D3801-9565-4DDF-95B0-4C73FF51B5EC}">
      <dgm:prSet/>
      <dgm:spPr/>
      <dgm:t>
        <a:bodyPr/>
        <a:lstStyle/>
        <a:p>
          <a:endParaRPr lang="en-US"/>
        </a:p>
      </dgm:t>
    </dgm:pt>
    <dgm:pt modelId="{4659A3CA-3C31-470C-9853-5D1B042E5AF4}" type="sibTrans" cxnId="{858D3801-9565-4DDF-95B0-4C73FF51B5EC}">
      <dgm:prSet/>
      <dgm:spPr/>
      <dgm:t>
        <a:bodyPr/>
        <a:lstStyle/>
        <a:p>
          <a:endParaRPr lang="en-US"/>
        </a:p>
      </dgm:t>
    </dgm:pt>
    <dgm:pt modelId="{2F3FD0EC-29C0-46EC-8AFF-87B002B8C584}">
      <dgm:prSet/>
      <dgm:spPr/>
      <dgm:t>
        <a:bodyPr/>
        <a:lstStyle/>
        <a:p>
          <a:r>
            <a:rPr lang="nb-NO" b="1">
              <a:solidFill>
                <a:schemeClr val="accent1">
                  <a:lumMod val="75000"/>
                </a:schemeClr>
              </a:solidFill>
            </a:rPr>
            <a:t>Men en blanding: Mye varme og god kontroll = autoritativ</a:t>
          </a:r>
          <a:endParaRPr lang="en-US" b="1">
            <a:solidFill>
              <a:schemeClr val="accent1">
                <a:lumMod val="75000"/>
              </a:schemeClr>
            </a:solidFill>
          </a:endParaRPr>
        </a:p>
      </dgm:t>
    </dgm:pt>
    <dgm:pt modelId="{FB6FB29B-9395-45A0-982D-FDAF0F1CCA7D}" type="parTrans" cxnId="{261C0E6E-0C11-4483-AAB3-E89BA0D14223}">
      <dgm:prSet/>
      <dgm:spPr/>
      <dgm:t>
        <a:bodyPr/>
        <a:lstStyle/>
        <a:p>
          <a:endParaRPr lang="en-US"/>
        </a:p>
      </dgm:t>
    </dgm:pt>
    <dgm:pt modelId="{3EA2544A-6795-46DD-9289-F89A424FFABD}" type="sibTrans" cxnId="{261C0E6E-0C11-4483-AAB3-E89BA0D14223}">
      <dgm:prSet/>
      <dgm:spPr/>
      <dgm:t>
        <a:bodyPr/>
        <a:lstStyle/>
        <a:p>
          <a:endParaRPr lang="en-US"/>
        </a:p>
      </dgm:t>
    </dgm:pt>
    <dgm:pt modelId="{DD8818EE-C730-AF48-9CA3-3A7F0EAF2A99}" type="pres">
      <dgm:prSet presAssocID="{AF004A34-8AD9-455F-BEDF-569F0671FE3F}" presName="vert0" presStyleCnt="0">
        <dgm:presLayoutVars>
          <dgm:dir/>
          <dgm:animOne val="branch"/>
          <dgm:animLvl val="lvl"/>
        </dgm:presLayoutVars>
      </dgm:prSet>
      <dgm:spPr/>
    </dgm:pt>
    <dgm:pt modelId="{E98B462A-9FFE-D34A-AE21-24F516C2FCA4}" type="pres">
      <dgm:prSet presAssocID="{BC6454E3-5713-4748-84EB-4148F5E5F5A6}" presName="thickLine" presStyleLbl="alignNode1" presStyleIdx="0" presStyleCnt="3"/>
      <dgm:spPr/>
    </dgm:pt>
    <dgm:pt modelId="{63E2D674-FD5B-194C-8404-AED39356D87B}" type="pres">
      <dgm:prSet presAssocID="{BC6454E3-5713-4748-84EB-4148F5E5F5A6}" presName="horz1" presStyleCnt="0"/>
      <dgm:spPr/>
    </dgm:pt>
    <dgm:pt modelId="{B6F5D0B6-5026-C54A-85C8-4B6642B045CE}" type="pres">
      <dgm:prSet presAssocID="{BC6454E3-5713-4748-84EB-4148F5E5F5A6}" presName="tx1" presStyleLbl="revTx" presStyleIdx="0" presStyleCnt="3"/>
      <dgm:spPr/>
    </dgm:pt>
    <dgm:pt modelId="{23183681-3103-DE4E-A90C-79E6EAF28C6E}" type="pres">
      <dgm:prSet presAssocID="{BC6454E3-5713-4748-84EB-4148F5E5F5A6}" presName="vert1" presStyleCnt="0"/>
      <dgm:spPr/>
    </dgm:pt>
    <dgm:pt modelId="{A84EBCBF-F338-B24E-BC75-92892FF1623C}" type="pres">
      <dgm:prSet presAssocID="{294EE6D0-AA10-4317-AE43-2621B9DDB280}" presName="thickLine" presStyleLbl="alignNode1" presStyleIdx="1" presStyleCnt="3"/>
      <dgm:spPr/>
    </dgm:pt>
    <dgm:pt modelId="{CD9EDD13-C0DD-5B42-A911-A3A86FCCB744}" type="pres">
      <dgm:prSet presAssocID="{294EE6D0-AA10-4317-AE43-2621B9DDB280}" presName="horz1" presStyleCnt="0"/>
      <dgm:spPr/>
    </dgm:pt>
    <dgm:pt modelId="{400A0B0C-0C58-B446-A73A-6ABDBD85AD52}" type="pres">
      <dgm:prSet presAssocID="{294EE6D0-AA10-4317-AE43-2621B9DDB280}" presName="tx1" presStyleLbl="revTx" presStyleIdx="1" presStyleCnt="3"/>
      <dgm:spPr/>
    </dgm:pt>
    <dgm:pt modelId="{D503B0BF-3179-8841-AF19-1B92E0FF9DDD}" type="pres">
      <dgm:prSet presAssocID="{294EE6D0-AA10-4317-AE43-2621B9DDB280}" presName="vert1" presStyleCnt="0"/>
      <dgm:spPr/>
    </dgm:pt>
    <dgm:pt modelId="{E7015CC0-B84D-434C-9B09-192F3DBB7AB1}" type="pres">
      <dgm:prSet presAssocID="{2F3FD0EC-29C0-46EC-8AFF-87B002B8C584}" presName="thickLine" presStyleLbl="alignNode1" presStyleIdx="2" presStyleCnt="3"/>
      <dgm:spPr/>
    </dgm:pt>
    <dgm:pt modelId="{AA9B9657-266F-B54E-BB11-5261AEA27601}" type="pres">
      <dgm:prSet presAssocID="{2F3FD0EC-29C0-46EC-8AFF-87B002B8C584}" presName="horz1" presStyleCnt="0"/>
      <dgm:spPr/>
    </dgm:pt>
    <dgm:pt modelId="{981DA1A6-8E57-914F-989E-1D5D9A060811}" type="pres">
      <dgm:prSet presAssocID="{2F3FD0EC-29C0-46EC-8AFF-87B002B8C584}" presName="tx1" presStyleLbl="revTx" presStyleIdx="2" presStyleCnt="3"/>
      <dgm:spPr/>
    </dgm:pt>
    <dgm:pt modelId="{7A26B0E6-DAC6-C544-8292-1D28816254FC}" type="pres">
      <dgm:prSet presAssocID="{2F3FD0EC-29C0-46EC-8AFF-87B002B8C584}" presName="vert1" presStyleCnt="0"/>
      <dgm:spPr/>
    </dgm:pt>
  </dgm:ptLst>
  <dgm:cxnLst>
    <dgm:cxn modelId="{858D3801-9565-4DDF-95B0-4C73FF51B5EC}" srcId="{AF004A34-8AD9-455F-BEDF-569F0671FE3F}" destId="{294EE6D0-AA10-4317-AE43-2621B9DDB280}" srcOrd="1" destOrd="0" parTransId="{83FB5B84-88E0-41EC-9D1E-3774520AD096}" sibTransId="{4659A3CA-3C31-470C-9853-5D1B042E5AF4}"/>
    <dgm:cxn modelId="{EE80521D-9822-3A4E-BE87-7F798DA9E8A6}" type="presOf" srcId="{294EE6D0-AA10-4317-AE43-2621B9DDB280}" destId="{400A0B0C-0C58-B446-A73A-6ABDBD85AD52}" srcOrd="0" destOrd="0" presId="urn:microsoft.com/office/officeart/2008/layout/LinedList"/>
    <dgm:cxn modelId="{E918204B-6D94-F447-9280-CDBC5B9DA2E4}" type="presOf" srcId="{AF004A34-8AD9-455F-BEDF-569F0671FE3F}" destId="{DD8818EE-C730-AF48-9CA3-3A7F0EAF2A99}" srcOrd="0" destOrd="0" presId="urn:microsoft.com/office/officeart/2008/layout/LinedList"/>
    <dgm:cxn modelId="{261C0E6E-0C11-4483-AAB3-E89BA0D14223}" srcId="{AF004A34-8AD9-455F-BEDF-569F0671FE3F}" destId="{2F3FD0EC-29C0-46EC-8AFF-87B002B8C584}" srcOrd="2" destOrd="0" parTransId="{FB6FB29B-9395-45A0-982D-FDAF0F1CCA7D}" sibTransId="{3EA2544A-6795-46DD-9289-F89A424FFABD}"/>
    <dgm:cxn modelId="{B00D406E-4F24-42ED-8BE2-ACFCC87464EF}" srcId="{AF004A34-8AD9-455F-BEDF-569F0671FE3F}" destId="{BC6454E3-5713-4748-84EB-4148F5E5F5A6}" srcOrd="0" destOrd="0" parTransId="{96559F28-5F74-4333-AED1-982742E33283}" sibTransId="{75ACE3AE-6460-4CD1-BC81-D15D6A7751A1}"/>
    <dgm:cxn modelId="{D32C93A7-7CCB-2B4C-B63E-84C46830DCF5}" type="presOf" srcId="{2F3FD0EC-29C0-46EC-8AFF-87B002B8C584}" destId="{981DA1A6-8E57-914F-989E-1D5D9A060811}" srcOrd="0" destOrd="0" presId="urn:microsoft.com/office/officeart/2008/layout/LinedList"/>
    <dgm:cxn modelId="{CAD957DB-7C54-654F-9531-C4C4F6267626}" type="presOf" srcId="{BC6454E3-5713-4748-84EB-4148F5E5F5A6}" destId="{B6F5D0B6-5026-C54A-85C8-4B6642B045CE}" srcOrd="0" destOrd="0" presId="urn:microsoft.com/office/officeart/2008/layout/LinedList"/>
    <dgm:cxn modelId="{334C5A21-D1E0-0641-AFA2-A2D4220B5962}" type="presParOf" srcId="{DD8818EE-C730-AF48-9CA3-3A7F0EAF2A99}" destId="{E98B462A-9FFE-D34A-AE21-24F516C2FCA4}" srcOrd="0" destOrd="0" presId="urn:microsoft.com/office/officeart/2008/layout/LinedList"/>
    <dgm:cxn modelId="{A1F9D1DE-5B29-2E4B-822A-44907C92B3FC}" type="presParOf" srcId="{DD8818EE-C730-AF48-9CA3-3A7F0EAF2A99}" destId="{63E2D674-FD5B-194C-8404-AED39356D87B}" srcOrd="1" destOrd="0" presId="urn:microsoft.com/office/officeart/2008/layout/LinedList"/>
    <dgm:cxn modelId="{FB5C820A-2898-5D41-B02A-90C678736898}" type="presParOf" srcId="{63E2D674-FD5B-194C-8404-AED39356D87B}" destId="{B6F5D0B6-5026-C54A-85C8-4B6642B045CE}" srcOrd="0" destOrd="0" presId="urn:microsoft.com/office/officeart/2008/layout/LinedList"/>
    <dgm:cxn modelId="{F120EC72-8366-EB46-8B6E-41AAD346C5DB}" type="presParOf" srcId="{63E2D674-FD5B-194C-8404-AED39356D87B}" destId="{23183681-3103-DE4E-A90C-79E6EAF28C6E}" srcOrd="1" destOrd="0" presId="urn:microsoft.com/office/officeart/2008/layout/LinedList"/>
    <dgm:cxn modelId="{DE4D4495-6FD9-1545-B4CB-C2264585E8E4}" type="presParOf" srcId="{DD8818EE-C730-AF48-9CA3-3A7F0EAF2A99}" destId="{A84EBCBF-F338-B24E-BC75-92892FF1623C}" srcOrd="2" destOrd="0" presId="urn:microsoft.com/office/officeart/2008/layout/LinedList"/>
    <dgm:cxn modelId="{EE6C10EC-E86B-2E4C-A158-AB268351AB68}" type="presParOf" srcId="{DD8818EE-C730-AF48-9CA3-3A7F0EAF2A99}" destId="{CD9EDD13-C0DD-5B42-A911-A3A86FCCB744}" srcOrd="3" destOrd="0" presId="urn:microsoft.com/office/officeart/2008/layout/LinedList"/>
    <dgm:cxn modelId="{A0D2A898-6BC9-164F-A600-6B6470C3382C}" type="presParOf" srcId="{CD9EDD13-C0DD-5B42-A911-A3A86FCCB744}" destId="{400A0B0C-0C58-B446-A73A-6ABDBD85AD52}" srcOrd="0" destOrd="0" presId="urn:microsoft.com/office/officeart/2008/layout/LinedList"/>
    <dgm:cxn modelId="{70CFE8B8-C6F4-F544-863B-E52504F50C7B}" type="presParOf" srcId="{CD9EDD13-C0DD-5B42-A911-A3A86FCCB744}" destId="{D503B0BF-3179-8841-AF19-1B92E0FF9DDD}" srcOrd="1" destOrd="0" presId="urn:microsoft.com/office/officeart/2008/layout/LinedList"/>
    <dgm:cxn modelId="{7637EF2A-4F98-3A44-A601-551B11D3EB49}" type="presParOf" srcId="{DD8818EE-C730-AF48-9CA3-3A7F0EAF2A99}" destId="{E7015CC0-B84D-434C-9B09-192F3DBB7AB1}" srcOrd="4" destOrd="0" presId="urn:microsoft.com/office/officeart/2008/layout/LinedList"/>
    <dgm:cxn modelId="{2B1DE81E-B405-7149-ABBB-82E07D69792F}" type="presParOf" srcId="{DD8818EE-C730-AF48-9CA3-3A7F0EAF2A99}" destId="{AA9B9657-266F-B54E-BB11-5261AEA27601}" srcOrd="5" destOrd="0" presId="urn:microsoft.com/office/officeart/2008/layout/LinedList"/>
    <dgm:cxn modelId="{3904EF20-2195-9542-862A-EC3DE9C5B094}" type="presParOf" srcId="{AA9B9657-266F-B54E-BB11-5261AEA27601}" destId="{981DA1A6-8E57-914F-989E-1D5D9A060811}" srcOrd="0" destOrd="0" presId="urn:microsoft.com/office/officeart/2008/layout/LinedList"/>
    <dgm:cxn modelId="{BF8645D9-B175-D340-A17F-E2EA2EA099AD}" type="presParOf" srcId="{AA9B9657-266F-B54E-BB11-5261AEA27601}" destId="{7A26B0E6-DAC6-C544-8292-1D28816254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B462A-9FFE-D34A-AE21-24F516C2FCA4}">
      <dsp:nvSpPr>
        <dsp:cNvPr id="0" name=""/>
        <dsp:cNvSpPr/>
      </dsp:nvSpPr>
      <dsp:spPr>
        <a:xfrm>
          <a:off x="0" y="1637"/>
          <a:ext cx="37482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5D0B6-5026-C54A-85C8-4B6642B045CE}">
      <dsp:nvSpPr>
        <dsp:cNvPr id="0" name=""/>
        <dsp:cNvSpPr/>
      </dsp:nvSpPr>
      <dsp:spPr>
        <a:xfrm>
          <a:off x="0" y="1637"/>
          <a:ext cx="3748295" cy="111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b-NO" sz="2200" i="1" kern="1200"/>
            <a:t>Ikke autoritær</a:t>
          </a:r>
          <a:r>
            <a:rPr lang="nb-NO" sz="2200" kern="1200"/>
            <a:t> (sterk kontroll og lite varme)</a:t>
          </a:r>
          <a:endParaRPr lang="en-US" sz="2200" kern="1200"/>
        </a:p>
      </dsp:txBody>
      <dsp:txXfrm>
        <a:off x="0" y="1637"/>
        <a:ext cx="3748295" cy="1116889"/>
      </dsp:txXfrm>
    </dsp:sp>
    <dsp:sp modelId="{A84EBCBF-F338-B24E-BC75-92892FF1623C}">
      <dsp:nvSpPr>
        <dsp:cNvPr id="0" name=""/>
        <dsp:cNvSpPr/>
      </dsp:nvSpPr>
      <dsp:spPr>
        <a:xfrm>
          <a:off x="0" y="1118527"/>
          <a:ext cx="37482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A0B0C-0C58-B446-A73A-6ABDBD85AD52}">
      <dsp:nvSpPr>
        <dsp:cNvPr id="0" name=""/>
        <dsp:cNvSpPr/>
      </dsp:nvSpPr>
      <dsp:spPr>
        <a:xfrm>
          <a:off x="0" y="1118527"/>
          <a:ext cx="3748295" cy="111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b-NO" sz="2200" i="1" kern="1200"/>
            <a:t>Ikke ettergivende</a:t>
          </a:r>
          <a:r>
            <a:rPr lang="nb-NO" sz="2200" kern="1200"/>
            <a:t> (lite kontroll og mye varme) </a:t>
          </a:r>
          <a:endParaRPr lang="en-US" sz="2200" kern="1200"/>
        </a:p>
      </dsp:txBody>
      <dsp:txXfrm>
        <a:off x="0" y="1118527"/>
        <a:ext cx="3748295" cy="1116889"/>
      </dsp:txXfrm>
    </dsp:sp>
    <dsp:sp modelId="{E7015CC0-B84D-434C-9B09-192F3DBB7AB1}">
      <dsp:nvSpPr>
        <dsp:cNvPr id="0" name=""/>
        <dsp:cNvSpPr/>
      </dsp:nvSpPr>
      <dsp:spPr>
        <a:xfrm>
          <a:off x="0" y="2235417"/>
          <a:ext cx="37482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DA1A6-8E57-914F-989E-1D5D9A060811}">
      <dsp:nvSpPr>
        <dsp:cNvPr id="0" name=""/>
        <dsp:cNvSpPr/>
      </dsp:nvSpPr>
      <dsp:spPr>
        <a:xfrm>
          <a:off x="0" y="2235417"/>
          <a:ext cx="3748295" cy="111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b-NO" sz="2200" b="1" kern="1200">
              <a:solidFill>
                <a:schemeClr val="accent1">
                  <a:lumMod val="75000"/>
                </a:schemeClr>
              </a:solidFill>
            </a:rPr>
            <a:t>Men en blanding: Mye varme og god kontroll = autoritativ</a:t>
          </a:r>
          <a:endParaRPr lang="en-US" sz="2200" b="1" kern="1200">
            <a:solidFill>
              <a:schemeClr val="accent1">
                <a:lumMod val="75000"/>
              </a:schemeClr>
            </a:solidFill>
          </a:endParaRPr>
        </a:p>
      </dsp:txBody>
      <dsp:txXfrm>
        <a:off x="0" y="2235417"/>
        <a:ext cx="3748295" cy="11168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B9239-BDFE-7040-B260-1835E827A1B3}" type="datetimeFigureOut">
              <a:rPr lang="nb-NO" smtClean="0"/>
              <a:t>16.09.2024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02B50-9355-7449-88E9-BFC262A941EF}" type="slidenum">
              <a:rPr lang="nb-NO" smtClean="0"/>
              <a:t>‹#›</a:t>
            </a:fld>
            <a:endParaRPr lang="nb-NO"/>
          </a:p>
        </p:txBody>
      </p:sp>
    </p:spTree>
    <p:extLst>
      <p:ext uri="{BB962C8B-B14F-4D97-AF65-F5344CB8AC3E}">
        <p14:creationId xmlns:p14="http://schemas.microsoft.com/office/powerpoint/2010/main" val="256803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3NjMEfyqMH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Jo eldre barnet ditt er, jo mer må du tenke igjennom hvordan du møter barnet.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Barnet ditt vil lage seg sitt eget liv, og finne ut av sin smak, stil, personlighet osv.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Samtidig er barnet ditt en sosial nybegynner som trenger at du er der hele veien.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2</a:t>
            </a:fld>
            <a:endParaRPr lang="nb-NO"/>
          </a:p>
        </p:txBody>
      </p:sp>
    </p:spTree>
    <p:extLst>
      <p:ext uri="{BB962C8B-B14F-4D97-AF65-F5344CB8AC3E}">
        <p14:creationId xmlns:p14="http://schemas.microsoft.com/office/powerpoint/2010/main" val="1162582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Til slutt: Det er lurt å gi 5 ganger så mye positiv feedback som kritikk.</a:t>
            </a:r>
            <a:r>
              <a:rPr lang="nb-NO" sz="1800" kern="100">
                <a:effectLst/>
                <a:latin typeface="Calibri" panose="020F0502020204030204" pitchFamily="34" charset="0"/>
                <a:ea typeface="Calibri" panose="020F0502020204030204" pitchFamily="34" charset="0"/>
                <a:cs typeface="Times New Roman" panose="02020603050405020304" pitchFamily="18" charset="0"/>
              </a:rPr>
              <a:t> Positiv oppmerksomhet og </a:t>
            </a:r>
            <a:r>
              <a:rPr lang="nb-NO" sz="1800" kern="100" err="1">
                <a:effectLst/>
                <a:latin typeface="Calibri" panose="020F0502020204030204" pitchFamily="34" charset="0"/>
                <a:ea typeface="Calibri" panose="020F0502020204030204" pitchFamily="34" charset="0"/>
                <a:cs typeface="Times New Roman" panose="02020603050405020304" pitchFamily="18" charset="0"/>
              </a:rPr>
              <a:t>heiing</a:t>
            </a:r>
            <a:r>
              <a:rPr lang="nb-NO" sz="1800" kern="100">
                <a:effectLst/>
                <a:latin typeface="Calibri" panose="020F0502020204030204" pitchFamily="34" charset="0"/>
                <a:ea typeface="Calibri" panose="020F0502020204030204" pitchFamily="34" charset="0"/>
                <a:cs typeface="Times New Roman" panose="02020603050405020304" pitchFamily="18" charset="0"/>
              </a:rPr>
              <a:t> virker mye bedre enn å påpeke feil. 6. klassingen din trenger at du sier det som er bra. Prøv å være konkret, og ikke bare si «Så flink du er». Vis at du faktisk ser at hun er god til å tegne, hun begynner å få en egen musikk-smak, hun har talent for å diskutere. Det mest spennende med en 6. klassing er å gradvis se svaret på hvem dette mennesket er. Hva ler han av? Hvem er han der ute? Hva liker han? Ved å si hva du ser og liker, blir 6. klassingen tryggere på seg selv og kjent med sine egenskaper. 6. klassingen trenger deg som veileder med et tydelig budskap: «Jeg heier på deg!»</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11</a:t>
            </a:fld>
            <a:endParaRPr lang="nb-NO"/>
          </a:p>
        </p:txBody>
      </p:sp>
    </p:spTree>
    <p:extLst>
      <p:ext uri="{BB962C8B-B14F-4D97-AF65-F5344CB8AC3E}">
        <p14:creationId xmlns:p14="http://schemas.microsoft.com/office/powerpoint/2010/main" val="23687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effectLst/>
                <a:latin typeface="Calibri" panose="020F0502020204030204" pitchFamily="34" charset="0"/>
                <a:ea typeface="Calibri" panose="020F0502020204030204" pitchFamily="34" charset="0"/>
                <a:cs typeface="Times New Roman" panose="02020603050405020304" pitchFamily="18" charset="0"/>
              </a:rPr>
              <a:t>Se film om «Grensesetting som fremmer god utvikling» fra Livet &amp; Sånn (3 min): </a:t>
            </a:r>
            <a:r>
              <a:rPr lang="nb-NO"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https://www.youtube.com/watch?v=3NjMEfyqMH4</a:t>
            </a:r>
            <a:r>
              <a:rPr lang="nb-NO" sz="1800">
                <a:effectLst/>
                <a:latin typeface="Calibri" panose="020F0502020204030204" pitchFamily="34" charset="0"/>
                <a:ea typeface="Calibri" panose="020F0502020204030204" pitchFamily="34" charset="0"/>
                <a:cs typeface="Times New Roman" panose="02020603050405020304" pitchFamily="18" charset="0"/>
              </a:rPr>
              <a:t> </a:t>
            </a:r>
            <a:endParaRPr lang="nb-NO" sz="1800" b="1" kern="1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12</a:t>
            </a:fld>
            <a:endParaRPr lang="nb-NO"/>
          </a:p>
        </p:txBody>
      </p:sp>
    </p:spTree>
    <p:extLst>
      <p:ext uri="{BB962C8B-B14F-4D97-AF65-F5344CB8AC3E}">
        <p14:creationId xmlns:p14="http://schemas.microsoft.com/office/powerpoint/2010/main" val="126271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Hvor går grensene for deg, og hva er viktig å si nei til?</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Hva legger du i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tydelige grenser i forkant, og oppgjør og reparasjon i etterkant»?</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Hva kan vi si i stedet for «så flink du er?»</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Hvilke konkrete handlinger setter din 6. klassing pris på?</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Hvordan legge til rette for at 6. klassingen får nok søvn?</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16</a:t>
            </a:fld>
            <a:endParaRPr lang="nb-NO"/>
          </a:p>
        </p:txBody>
      </p:sp>
    </p:spTree>
    <p:extLst>
      <p:ext uri="{BB962C8B-B14F-4D97-AF65-F5344CB8AC3E}">
        <p14:creationId xmlns:p14="http://schemas.microsoft.com/office/powerpoint/2010/main" val="195883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83CCBF2-B37F-0C4E-9503-075717D50C9A}" type="slidenum">
              <a:rPr lang="nb-NO" smtClean="0"/>
              <a:t>18</a:t>
            </a:fld>
            <a:endParaRPr lang="nb-NO"/>
          </a:p>
        </p:txBody>
      </p:sp>
    </p:spTree>
    <p:extLst>
      <p:ext uri="{BB962C8B-B14F-4D97-AF65-F5344CB8AC3E}">
        <p14:creationId xmlns:p14="http://schemas.microsoft.com/office/powerpoint/2010/main" val="2487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Det finnes en bestemt type foreldrestil som er særlig anbefalt: Den autoritative stilen.</a:t>
            </a:r>
            <a:r>
              <a:rPr lang="nb-NO" sz="1800" kern="100">
                <a:effectLst/>
                <a:latin typeface="Calibri" panose="020F0502020204030204" pitchFamily="34" charset="0"/>
                <a:ea typeface="Calibri" panose="020F0502020204030204" pitchFamily="34" charset="0"/>
                <a:cs typeface="Times New Roman" panose="02020603050405020304" pitchFamily="18" charset="0"/>
              </a:rPr>
              <a:t> Denne stilen er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ikke autoritær</a:t>
            </a:r>
            <a:r>
              <a:rPr lang="nb-NO" sz="1800" kern="100">
                <a:effectLst/>
                <a:latin typeface="Calibri" panose="020F0502020204030204" pitchFamily="34" charset="0"/>
                <a:ea typeface="Calibri" panose="020F0502020204030204" pitchFamily="34" charset="0"/>
                <a:cs typeface="Times New Roman" panose="02020603050405020304" pitchFamily="18" charset="0"/>
              </a:rPr>
              <a:t> (sterk kontroll og lite varme), og heller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ikke ettergivende</a:t>
            </a:r>
            <a:r>
              <a:rPr lang="nb-NO" sz="1800" kern="100">
                <a:effectLst/>
                <a:latin typeface="Calibri" panose="020F0502020204030204" pitchFamily="34" charset="0"/>
                <a:ea typeface="Calibri" panose="020F0502020204030204" pitchFamily="34" charset="0"/>
                <a:cs typeface="Times New Roman" panose="02020603050405020304" pitchFamily="18" charset="0"/>
              </a:rPr>
              <a:t> (mangel på kontroll, men mye varme). Den er en blanding av disse to. Høy grad av varme kombinert med god kontroll. Den autoritative stilen innebærer at den voksne klarer å gi 6. klassingen rom til å utforske og feile,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men </a:t>
            </a:r>
            <a:r>
              <a:rPr lang="nb-NO" sz="1800" kern="100">
                <a:effectLst/>
                <a:latin typeface="Calibri" panose="020F0502020204030204" pitchFamily="34" charset="0"/>
                <a:ea typeface="Calibri" panose="020F0502020204030204" pitchFamily="34" charset="0"/>
                <a:cs typeface="Times New Roman" panose="02020603050405020304" pitchFamily="18" charset="0"/>
              </a:rPr>
              <a:t>innenfor visse grenser.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Uten</a:t>
            </a:r>
            <a:r>
              <a:rPr lang="nb-NO" sz="1800" kern="100">
                <a:effectLst/>
                <a:latin typeface="Calibri" panose="020F0502020204030204" pitchFamily="34" charset="0"/>
                <a:ea typeface="Calibri" panose="020F0502020204030204" pitchFamily="34" charset="0"/>
                <a:cs typeface="Times New Roman" panose="02020603050405020304" pitchFamily="18" charset="0"/>
              </a:rPr>
              <a:t> å overreagere med sinne, eller bli for ettergivende.</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3</a:t>
            </a:fld>
            <a:endParaRPr lang="nb-NO"/>
          </a:p>
        </p:txBody>
      </p:sp>
    </p:spTree>
    <p:extLst>
      <p:ext uri="{BB962C8B-B14F-4D97-AF65-F5344CB8AC3E}">
        <p14:creationId xmlns:p14="http://schemas.microsoft.com/office/powerpoint/2010/main" val="244968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Men når skal du reagere?</a:t>
            </a:r>
            <a:r>
              <a:rPr lang="nb-NO" sz="1800" kern="100">
                <a:effectLst/>
                <a:latin typeface="Calibri" panose="020F0502020204030204" pitchFamily="34" charset="0"/>
                <a:ea typeface="Calibri" panose="020F0502020204030204" pitchFamily="34" charset="0"/>
                <a:cs typeface="Times New Roman" panose="02020603050405020304" pitchFamily="18" charset="0"/>
              </a:rPr>
              <a:t> Det er faktisk viktigere å si mye ja, enn å si mye nei. Ved å si mye nei ender du bare med å ikke klare å stå i det, og etter mye press blir nei til ja likevel. Du blir ettergivende og uforutsigbar. Da er det bedre å si mye ja, eller «det må jeg tenke litt på først», og spare de store NEI `ene til det som faktisk er viktig, og som du er klar til å stå for.</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4</a:t>
            </a:fld>
            <a:endParaRPr lang="nb-NO"/>
          </a:p>
        </p:txBody>
      </p:sp>
    </p:spTree>
    <p:extLst>
      <p:ext uri="{BB962C8B-B14F-4D97-AF65-F5344CB8AC3E}">
        <p14:creationId xmlns:p14="http://schemas.microsoft.com/office/powerpoint/2010/main" val="94471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Hvor går grensene for deg og hva er viktig å si nei til?</a:t>
            </a:r>
            <a:r>
              <a:rPr lang="nb-NO" sz="1800" kern="100">
                <a:effectLst/>
                <a:latin typeface="Calibri" panose="020F0502020204030204" pitchFamily="34" charset="0"/>
                <a:ea typeface="Calibri" panose="020F0502020204030204" pitchFamily="34" charset="0"/>
                <a:cs typeface="Times New Roman" panose="02020603050405020304" pitchFamily="18" charset="0"/>
              </a:rPr>
              <a:t> 6.klassingen trenger at du har tenkt igjennom dette, trenger å vite hvor grensene går, og at du snakker om grensene dine. Forskning viser at barn som ikke vet hvor grensene går, for eksempel i forhold til alkohol, starter tidligere å drikke og drikker mye mer enn de som har klare grenser hjemmefra.</a:t>
            </a:r>
          </a:p>
          <a:p>
            <a:pPr>
              <a:lnSpc>
                <a:spcPct val="115000"/>
              </a:lnSpc>
            </a:pPr>
            <a:endParaRPr lang="nb-NO" sz="1800" i="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i="1" kern="100">
                <a:effectLst/>
                <a:latin typeface="Calibri" panose="020F0502020204030204" pitchFamily="34" charset="0"/>
                <a:ea typeface="Calibri" panose="020F0502020204030204" pitchFamily="34" charset="0"/>
                <a:cs typeface="Times New Roman" panose="02020603050405020304" pitchFamily="18" charset="0"/>
              </a:rPr>
              <a:t>Når syns du det er greit at barnet ditt begynner å drikke alkohol?</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i="1" kern="100">
                <a:effectLst/>
                <a:latin typeface="Calibri" panose="020F0502020204030204" pitchFamily="34" charset="0"/>
                <a:ea typeface="Calibri" panose="020F0502020204030204" pitchFamily="34" charset="0"/>
                <a:cs typeface="Times New Roman" panose="02020603050405020304" pitchFamily="18" charset="0"/>
              </a:rPr>
              <a:t>Hvor viktig er det å prioritere skolearbeid? </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i="1" kern="100">
                <a:effectLst/>
                <a:latin typeface="Calibri" panose="020F0502020204030204" pitchFamily="34" charset="0"/>
                <a:ea typeface="Calibri" panose="020F0502020204030204" pitchFamily="34" charset="0"/>
                <a:cs typeface="Times New Roman" panose="02020603050405020304" pitchFamily="18" charset="0"/>
              </a:rPr>
              <a:t>Når skal leggetiden være i ditt hus?</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i="1" kern="100">
                <a:effectLst/>
                <a:latin typeface="Calibri" panose="020F0502020204030204" pitchFamily="34" charset="0"/>
                <a:ea typeface="Calibri" panose="020F0502020204030204" pitchFamily="34" charset="0"/>
                <a:cs typeface="Times New Roman" panose="02020603050405020304" pitchFamily="18" charset="0"/>
              </a:rPr>
              <a:t>Hvor viktig er det å lære å hjelpe til i en familie?</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i="1" kern="100">
                <a:effectLst/>
                <a:latin typeface="Calibri" panose="020F0502020204030204" pitchFamily="34" charset="0"/>
                <a:ea typeface="Calibri" panose="020F0502020204030204" pitchFamily="34" charset="0"/>
                <a:cs typeface="Times New Roman" panose="02020603050405020304" pitchFamily="18" charset="0"/>
              </a:rPr>
              <a:t>Hvor viktig er det å spise sunt, bevege seg og ha en variert livsstil?</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Gode grenser som er verdt å kjempe for, koker ned til hva som gir gode rammer for hverdagen og livet. I en tid hvor vi utsettes for fristelser hele tiden og skal rekke alt mulig, er helt vanlige grenser utfordrende å sette.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5</a:t>
            </a:fld>
            <a:endParaRPr lang="nb-NO"/>
          </a:p>
        </p:txBody>
      </p:sp>
    </p:spTree>
    <p:extLst>
      <p:ext uri="{BB962C8B-B14F-4D97-AF65-F5344CB8AC3E}">
        <p14:creationId xmlns:p14="http://schemas.microsoft.com/office/powerpoint/2010/main" val="99993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6. klassingen skal lære å bli selvstendig, og etter hvert selv ta ansvar for:</a:t>
            </a:r>
          </a:p>
          <a:p>
            <a:pPr>
              <a:lnSpc>
                <a:spcPct val="115000"/>
              </a:lnSpc>
            </a:pP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god døgnrytme</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god måltidsrytme</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god aktivitetsrytme</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god hygiene</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god «være sammen» – rytme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Men skal 6. klassingen lære dette, må du fortsette å gå foran og gjøre det som du vet er viktig, selv om 6. klassingen utfordrer deg. For det er faktisk viktig med frokost og matpakke. Det er viktig med felles middager. Det er viktig med tradisjoner som gjør at fredager føles annerledes enn mandager. Det er viktig å prioritere familiesamlinger. Det er viktig å anstrenge seg i skolearbeid, men ikke så mye at det går ut over humør, søvn og fysisk aktivitet. Det er nødvendig å ha fritidsaktiviteter som gir glede hver dag, som dataspill, men det er ikke greit at det går ut over søvn eller bevegelse. Det finnes en tid for alt; spising, arbeid, hvile, sosialt liv, rydding, vasking, og søvn. Disse rytmene virker regulerende og gjør at vi fungerer bedre, psykisk og fysisk.</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6</a:t>
            </a:fld>
            <a:endParaRPr lang="nb-NO"/>
          </a:p>
        </p:txBody>
      </p:sp>
    </p:spTree>
    <p:extLst>
      <p:ext uri="{BB962C8B-B14F-4D97-AF65-F5344CB8AC3E}">
        <p14:creationId xmlns:p14="http://schemas.microsoft.com/office/powerpoint/2010/main" val="185586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a:effectLst/>
                <a:latin typeface="Calibri" panose="020F0502020204030204" pitchFamily="34" charset="0"/>
                <a:ea typeface="Calibri" panose="020F0502020204030204" pitchFamily="34" charset="0"/>
                <a:cs typeface="Times New Roman" panose="02020603050405020304" pitchFamily="18" charset="0"/>
              </a:rPr>
              <a:t>Vi har så lett for å bli oppbrakte når barna våre roter, ikke rydder på kjøkkenet, bruker for lang tid på badet, ikke gjør det vi sier. Så blir det kjefting og krangling. Men dette er egentlig bagateller sammenlignet med å få en dårlig måltidsrytme eller søvnrytme. ALLE barn lærer å henge opp jakken sin etter hvert, og det blir folk av de fleste, også rotekopper. Men å lære å opprettholde struktur i hverdagen og gjøre det på en hyggelig måte, det er mye vanskeligere, og det trenger 6. klassingen hjelp til.</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kern="100">
                <a:effectLst/>
                <a:latin typeface="Calibri" panose="020F0502020204030204" pitchFamily="34" charset="0"/>
                <a:ea typeface="Calibri" panose="020F0502020204030204" pitchFamily="34" charset="0"/>
                <a:cs typeface="Times New Roman" panose="02020603050405020304" pitchFamily="18" charset="0"/>
              </a:rPr>
              <a:t>Innrammingen må oppleves god. </a:t>
            </a:r>
            <a:r>
              <a:rPr lang="nb-NO" sz="1800" kern="100">
                <a:effectLst/>
                <a:latin typeface="Calibri" panose="020F0502020204030204" pitchFamily="34" charset="0"/>
                <a:ea typeface="Calibri" panose="020F0502020204030204" pitchFamily="34" charset="0"/>
                <a:cs typeface="Times New Roman" panose="02020603050405020304" pitchFamily="18" charset="0"/>
              </a:rPr>
              <a:t>Det er få regler det er verdt å ofre husfreden for. Når vi skal gi 6. klassingen frihet til å bli kjent med seg selv, må vi øve på å skille mellom små og store regelbrudd, små og store problemer. I møte med 6. klassingen må vi puste med magen og tenke: Er dette en bagatell? Eller er det et stort problem?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7</a:t>
            </a:fld>
            <a:endParaRPr lang="nb-NO"/>
          </a:p>
        </p:txBody>
      </p:sp>
    </p:spTree>
    <p:extLst>
      <p:ext uri="{BB962C8B-B14F-4D97-AF65-F5344CB8AC3E}">
        <p14:creationId xmlns:p14="http://schemas.microsoft.com/office/powerpoint/2010/main" val="243274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For eksempel: Altfor mange 6. klassinger får ikke nok søvn. </a:t>
            </a:r>
            <a:r>
              <a:rPr lang="nb-NO" sz="1800" kern="100">
                <a:effectLst/>
                <a:latin typeface="Calibri" panose="020F0502020204030204" pitchFamily="34" charset="0"/>
                <a:ea typeface="Calibri" panose="020F0502020204030204" pitchFamily="34" charset="0"/>
                <a:cs typeface="Times New Roman" panose="02020603050405020304" pitchFamily="18" charset="0"/>
              </a:rPr>
              <a:t>Vi vet at de trenger ca. 9-10 timer søvn, men UNGDATA Junior har vist at mange får bare 6, 7 eller 8 timer. Det kan gi dårlig selvfølelse, engstelse og store konsentrasjonsvansker. Mangel på søvn kan gi depresjon. Elever klager over vondt i hodet og ber om smertestillende, når det egentlige problemet er underskudd på søvn.</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En måte å hjelpe på er å legge til rette for koselige kveldsrutiner, med kveldsmat og se på en serie sammen, sånn i 8-tiden, og legge bort alle telefoner og </a:t>
            </a:r>
            <a:r>
              <a:rPr lang="nb-NO" sz="1800" kern="100" err="1">
                <a:effectLst/>
                <a:latin typeface="Calibri" panose="020F0502020204030204" pitchFamily="34" charset="0"/>
                <a:ea typeface="Calibri" panose="020F0502020204030204" pitchFamily="34" charset="0"/>
                <a:cs typeface="Times New Roman" panose="02020603050405020304" pitchFamily="18" charset="0"/>
              </a:rPr>
              <a:t>pc`er</a:t>
            </a:r>
            <a:r>
              <a:rPr lang="nb-NO" sz="1800" kern="100">
                <a:effectLst/>
                <a:latin typeface="Calibri" panose="020F0502020204030204" pitchFamily="34" charset="0"/>
                <a:ea typeface="Calibri" panose="020F0502020204030204" pitchFamily="34" charset="0"/>
                <a:cs typeface="Times New Roman" panose="02020603050405020304" pitchFamily="18" charset="0"/>
              </a:rPr>
              <a:t> for kvelden. Du kan ikke tvinge et barn til å sove, men du kan kreve at telefonen skal bort, slukke lyset i huset i tide, gå inn og si godnatta og gi en klem og snakke litt. Du kan hjelpe med finne frem en god lydbok eller kjøpe en vekkerklokke.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8</a:t>
            </a:fld>
            <a:endParaRPr lang="nb-NO"/>
          </a:p>
        </p:txBody>
      </p:sp>
    </p:spTree>
    <p:extLst>
      <p:ext uri="{BB962C8B-B14F-4D97-AF65-F5344CB8AC3E}">
        <p14:creationId xmlns:p14="http://schemas.microsoft.com/office/powerpoint/2010/main" val="266667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Som du skjønner så setter voksne de viktigste grensene gjennom veldig konkrete og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praktiske handlinger</a:t>
            </a:r>
            <a:r>
              <a:rPr lang="nb-NO" sz="1800" kern="100">
                <a:effectLst/>
                <a:latin typeface="Calibri" panose="020F0502020204030204" pitchFamily="34" charset="0"/>
                <a:ea typeface="Calibri" panose="020F0502020204030204" pitchFamily="34" charset="0"/>
                <a:cs typeface="Times New Roman" panose="02020603050405020304" pitchFamily="18" charset="0"/>
              </a:rPr>
              <a:t>, som å servere frokost, middag og kveldsmat, hjelpe med lekser, hjelpe med å smøre matpakke og huske gymtøy, kjøre til treninger, organisere aktiviteter med venner og være sammen med 6. klassingen om kvelden før han skal sove. Det er det vi GJØR som blir innrammingen som barna vokser opp i, ikke det vi sier. Og slik lærer de hvordan de skal ta vare på seg selv. </a:t>
            </a:r>
          </a:p>
          <a:p>
            <a:pPr>
              <a:lnSpc>
                <a:spcPct val="115000"/>
              </a:lnSpc>
            </a:pPr>
            <a:endParaRPr lang="nb-NO" sz="1800"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b="0" kern="100">
                <a:effectLst/>
                <a:latin typeface="Calibri" panose="020F0502020204030204" pitchFamily="34" charset="0"/>
                <a:ea typeface="Calibri" panose="020F0502020204030204" pitchFamily="34" charset="0"/>
                <a:cs typeface="Times New Roman" panose="02020603050405020304" pitchFamily="18" charset="0"/>
              </a:rPr>
              <a:t>Så hender det at du må si tydelig i fra om en grense. </a:t>
            </a:r>
            <a:r>
              <a:rPr lang="nb-NO" sz="1800" kern="100">
                <a:effectLst/>
                <a:latin typeface="Calibri" panose="020F0502020204030204" pitchFamily="34" charset="0"/>
                <a:ea typeface="Calibri" panose="020F0502020204030204" pitchFamily="34" charset="0"/>
                <a:cs typeface="Times New Roman" panose="02020603050405020304" pitchFamily="18" charset="0"/>
              </a:rPr>
              <a:t>Da lønner det seg å si JEG og ikke DU. JEG trenger at vi snakker om baderomsrutinene våre, fordi JEG trenger å komme tidsnok på jobb. Isteden for «DU er treig og DU bruker for lang tid på badet» osv.</a:t>
            </a:r>
          </a:p>
          <a:p>
            <a:pPr>
              <a:lnSpc>
                <a:spcPct val="115000"/>
              </a:lnSpc>
            </a:pP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9</a:t>
            </a:fld>
            <a:endParaRPr lang="nb-NO"/>
          </a:p>
        </p:txBody>
      </p:sp>
    </p:spTree>
    <p:extLst>
      <p:ext uri="{BB962C8B-B14F-4D97-AF65-F5344CB8AC3E}">
        <p14:creationId xmlns:p14="http://schemas.microsoft.com/office/powerpoint/2010/main" val="344651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6. klassingen din trenger nemlig mye respekt og omtanke.</a:t>
            </a:r>
            <a:r>
              <a:rPr lang="nb-NO" sz="1800" kern="100">
                <a:effectLst/>
                <a:latin typeface="Calibri" panose="020F0502020204030204" pitchFamily="34" charset="0"/>
                <a:ea typeface="Calibri" panose="020F0502020204030204" pitchFamily="34" charset="0"/>
                <a:cs typeface="Times New Roman" panose="02020603050405020304" pitchFamily="18" charset="0"/>
              </a:rPr>
              <a:t> For det ligger i kortene at på vei ut i verden vil det gå skeis av og til. Det kan være fristende å true med en konsekvens, som «hvis du ikke gjør som jeg sier nå, så...», men forskning viser at konsekvenser ikke virker så godt som vi gjerne tror. </a:t>
            </a:r>
            <a:r>
              <a:rPr lang="nb-NO" sz="1800" i="1" kern="100">
                <a:effectLst/>
                <a:latin typeface="Calibri" panose="020F0502020204030204" pitchFamily="34" charset="0"/>
                <a:ea typeface="Calibri" panose="020F0502020204030204" pitchFamily="34" charset="0"/>
                <a:cs typeface="Times New Roman" panose="02020603050405020304" pitchFamily="18" charset="0"/>
              </a:rPr>
              <a:t>Det som derimot virker, er tydelige grenser i forkant og reparasjon i etterkant.</a:t>
            </a:r>
            <a:r>
              <a:rPr lang="nb-NO" sz="1800" kern="100">
                <a:effectLst/>
                <a:latin typeface="Calibri" panose="020F0502020204030204" pitchFamily="34" charset="0"/>
                <a:ea typeface="Calibri" panose="020F0502020204030204" pitchFamily="34" charset="0"/>
                <a:cs typeface="Times New Roman" panose="02020603050405020304" pitchFamily="18" charset="0"/>
              </a:rPr>
              <a:t> Det vil si å snakke tydelig, men også tilgi og gi nye sjanser.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nb-NO" sz="1800" i="1" kern="100">
                <a:effectLst/>
                <a:latin typeface="Calibri" panose="020F0502020204030204" pitchFamily="34" charset="0"/>
                <a:ea typeface="Calibri" panose="020F0502020204030204" pitchFamily="34" charset="0"/>
                <a:cs typeface="Times New Roman" panose="02020603050405020304" pitchFamily="18" charset="0"/>
              </a:rPr>
              <a:t>«Jeg så at du ikke fikk det til i dag, og jeg håndterte det heller ikke så bra. Unnskyld. Jeg lurer på hva som skjedde? Hva kan vi gjøre bedre? Vi prøver igjen i morgen, det går nok fint». </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Denne tilnærmingen innebærer at vi voksne klarer å beholde roen, snakke respektfullt, være den første til å si unnskyld når vi har vært for sinte og at vi tar initiativ til reparasjon. Hvorfor skal vi gjøre det? Fordi det vi gjør, vil 6.klassingen herme og gjøre mot andre der ute i verden. </a:t>
            </a:r>
          </a:p>
          <a:p>
            <a:endParaRPr lang="nb-NO"/>
          </a:p>
        </p:txBody>
      </p:sp>
      <p:sp>
        <p:nvSpPr>
          <p:cNvPr id="4" name="Plassholder for lysbildenummer 3"/>
          <p:cNvSpPr>
            <a:spLocks noGrp="1"/>
          </p:cNvSpPr>
          <p:nvPr>
            <p:ph type="sldNum" sz="quarter" idx="5"/>
          </p:nvPr>
        </p:nvSpPr>
        <p:spPr/>
        <p:txBody>
          <a:bodyPr/>
          <a:lstStyle/>
          <a:p>
            <a:fld id="{4D602B50-9355-7449-88E9-BFC262A941EF}" type="slidenum">
              <a:rPr lang="nb-NO" smtClean="0"/>
              <a:t>10</a:t>
            </a:fld>
            <a:endParaRPr lang="nb-NO"/>
          </a:p>
        </p:txBody>
      </p:sp>
    </p:spTree>
    <p:extLst>
      <p:ext uri="{BB962C8B-B14F-4D97-AF65-F5344CB8AC3E}">
        <p14:creationId xmlns:p14="http://schemas.microsoft.com/office/powerpoint/2010/main" val="397668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FD8E13-1AF9-1E0F-7C3C-634E25CB8E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4E5774E-E4CA-EC9F-B8CD-D884884AC2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04276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p:spPr>
        <p:txBody>
          <a:bodyPr wrap="square" tIns="360000" anchor="t" anchorCtr="1">
            <a:noAutofit/>
          </a:bodyPr>
          <a:lstStyle>
            <a:lvl1pPr marL="2160000" indent="0" algn="l">
              <a:buNone/>
              <a:defRPr>
                <a:solidFill>
                  <a:schemeClr val="bg1"/>
                </a:solidFill>
              </a:defRPr>
            </a:lvl1pPr>
          </a:lstStyle>
          <a:p>
            <a:pPr lvl="0"/>
            <a:r>
              <a:rPr lang="nb-NO"/>
              <a:t>Klikk på ikonet for å bytte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77967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4615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49590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6"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5"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NjMEfyqMH4"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839073" y="5178174"/>
            <a:ext cx="8692787" cy="835943"/>
          </a:xfrm>
        </p:spPr>
        <p:txBody>
          <a:bodyPr/>
          <a:lstStyle/>
          <a:p>
            <a:r>
              <a:rPr lang="nb-NO" sz="5400">
                <a:solidFill>
                  <a:srgbClr val="439C87"/>
                </a:solidFill>
                <a:latin typeface="Georgia" panose="02040502050405020303" pitchFamily="18" charset="0"/>
              </a:rPr>
              <a:t>Hva trenger 6. klassingen?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8AA2037-0740-8D17-F696-0C351A9311F3}"/>
              </a:ext>
            </a:extLst>
          </p:cNvPr>
          <p:cNvSpPr>
            <a:spLocks noGrp="1"/>
          </p:cNvSpPr>
          <p:nvPr>
            <p:ph type="title"/>
          </p:nvPr>
        </p:nvSpPr>
        <p:spPr>
          <a:xfrm>
            <a:off x="581889" y="771526"/>
            <a:ext cx="10993584" cy="1325563"/>
          </a:xfrm>
        </p:spPr>
        <p:txBody>
          <a:bodyPr>
            <a:normAutofit/>
          </a:bodyPr>
          <a:lstStyle/>
          <a:p>
            <a:r>
              <a:rPr lang="nb-NO" sz="4800">
                <a:solidFill>
                  <a:schemeClr val="accent1">
                    <a:lumMod val="75000"/>
                  </a:schemeClr>
                </a:solidFill>
              </a:rPr>
              <a:t>Trenger mye respekt. Si unnskyld</a:t>
            </a:r>
          </a:p>
        </p:txBody>
      </p:sp>
      <p:pic>
        <p:nvPicPr>
          <p:cNvPr id="17" name="Plassholder for innhold 16" descr="Et bilde som inneholder klær, person, innendørs, jakke&#10;&#10;Automatisk generert beskrivelse">
            <a:extLst>
              <a:ext uri="{FF2B5EF4-FFF2-40B4-BE49-F238E27FC236}">
                <a16:creationId xmlns:a16="http://schemas.microsoft.com/office/drawing/2014/main" id="{F82B90AE-40D7-8542-C71C-8FB5D84DDAF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81889" y="1825625"/>
            <a:ext cx="10993584" cy="3899766"/>
          </a:xfrm>
          <a:noFill/>
        </p:spPr>
      </p:pic>
    </p:spTree>
    <p:extLst>
      <p:ext uri="{BB962C8B-B14F-4D97-AF65-F5344CB8AC3E}">
        <p14:creationId xmlns:p14="http://schemas.microsoft.com/office/powerpoint/2010/main" val="212225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5D05D1-59F1-2CD4-DC59-4F2B5D112536}"/>
              </a:ext>
            </a:extLst>
          </p:cNvPr>
          <p:cNvSpPr>
            <a:spLocks noGrp="1"/>
          </p:cNvSpPr>
          <p:nvPr>
            <p:ph type="title"/>
          </p:nvPr>
        </p:nvSpPr>
        <p:spPr>
          <a:xfrm>
            <a:off x="581889" y="365125"/>
            <a:ext cx="10993584" cy="1325563"/>
          </a:xfrm>
        </p:spPr>
        <p:txBody>
          <a:bodyPr>
            <a:normAutofit/>
          </a:bodyPr>
          <a:lstStyle/>
          <a:p>
            <a:br>
              <a:rPr lang="nb-NO"/>
            </a:br>
            <a:r>
              <a:rPr lang="nb-NO">
                <a:solidFill>
                  <a:schemeClr val="accent1">
                    <a:lumMod val="75000"/>
                  </a:schemeClr>
                </a:solidFill>
              </a:rPr>
              <a:t>Trenger at du sier det som er bra</a:t>
            </a:r>
          </a:p>
        </p:txBody>
      </p:sp>
      <p:pic>
        <p:nvPicPr>
          <p:cNvPr id="17" name="Plassholder for innhold 16" descr="Et bilde som inneholder Menneskeansikt, person, klær, smil&#10;&#10;Automatisk generert beskrivelse">
            <a:extLst>
              <a:ext uri="{FF2B5EF4-FFF2-40B4-BE49-F238E27FC236}">
                <a16:creationId xmlns:a16="http://schemas.microsoft.com/office/drawing/2014/main" id="{B5521196-C231-DDDF-5C68-1075FDAD864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81889" y="1825625"/>
            <a:ext cx="10993584" cy="3899766"/>
          </a:xfrm>
          <a:noFill/>
        </p:spPr>
      </p:pic>
    </p:spTree>
    <p:extLst>
      <p:ext uri="{BB962C8B-B14F-4D97-AF65-F5344CB8AC3E}">
        <p14:creationId xmlns:p14="http://schemas.microsoft.com/office/powerpoint/2010/main" val="199115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DF2829-8F1D-1380-A847-B424E95B6A0E}"/>
              </a:ext>
            </a:extLst>
          </p:cNvPr>
          <p:cNvSpPr>
            <a:spLocks noGrp="1"/>
          </p:cNvSpPr>
          <p:nvPr>
            <p:ph type="title"/>
          </p:nvPr>
        </p:nvSpPr>
        <p:spPr>
          <a:xfrm>
            <a:off x="582539" y="874791"/>
            <a:ext cx="10993584" cy="1325563"/>
          </a:xfrm>
        </p:spPr>
        <p:txBody>
          <a:bodyPr lIns="91440" tIns="45720" rIns="91440" bIns="45720" anchor="t"/>
          <a:lstStyle/>
          <a:p>
            <a:pPr algn="ctr"/>
            <a:r>
              <a:rPr lang="nb-NO" sz="6000" b="0" kern="100">
                <a:solidFill>
                  <a:schemeClr val="accent1">
                    <a:lumMod val="75000"/>
                  </a:schemeClr>
                </a:solidFill>
                <a:effectLst/>
                <a:latin typeface="Georgia"/>
                <a:ea typeface="Calibri"/>
                <a:cs typeface="Times New Roman"/>
                <a:hlinkClick r:id="rId3">
                  <a:extLst>
                    <a:ext uri="{A12FA001-AC4F-418D-AE19-62706E023703}">
                      <ahyp:hlinkClr xmlns:ahyp="http://schemas.microsoft.com/office/drawing/2018/hyperlinkcolor" val="tx"/>
                    </a:ext>
                  </a:extLst>
                </a:hlinkClick>
              </a:rPr>
              <a:t>Film!</a:t>
            </a:r>
            <a:endParaRPr lang="nb-NO" sz="6000" b="0">
              <a:solidFill>
                <a:schemeClr val="accent1">
                  <a:lumMod val="75000"/>
                </a:schemeClr>
              </a:solidFill>
              <a:latin typeface="Georgia"/>
              <a:ea typeface="Calibri"/>
              <a:cs typeface="Times New Roman"/>
            </a:endParaRPr>
          </a:p>
        </p:txBody>
      </p:sp>
      <p:pic>
        <p:nvPicPr>
          <p:cNvPr id="5" name="Plassholder for innhold 4" descr="Et bilde som inneholder tekst, skjermbilde, Font, programvare&#10;&#10;Automatisk generert beskrivelse">
            <a:extLst>
              <a:ext uri="{FF2B5EF4-FFF2-40B4-BE49-F238E27FC236}">
                <a16:creationId xmlns:a16="http://schemas.microsoft.com/office/drawing/2014/main" id="{8A8CCD0A-4894-7F5C-D7EF-1CAFFBBF3E2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736570" y="1825625"/>
            <a:ext cx="6718859" cy="4518090"/>
          </a:xfrm>
        </p:spPr>
      </p:pic>
      <p:sp>
        <p:nvSpPr>
          <p:cNvPr id="6" name="TekstSylinder 5">
            <a:extLst>
              <a:ext uri="{FF2B5EF4-FFF2-40B4-BE49-F238E27FC236}">
                <a16:creationId xmlns:a16="http://schemas.microsoft.com/office/drawing/2014/main" id="{8DCD05FE-BABA-DCC3-8270-92AE08A476BF}"/>
              </a:ext>
            </a:extLst>
          </p:cNvPr>
          <p:cNvSpPr txBox="1"/>
          <p:nvPr/>
        </p:nvSpPr>
        <p:spPr>
          <a:xfrm>
            <a:off x="3179120" y="5473543"/>
            <a:ext cx="9527584" cy="687881"/>
          </a:xfrm>
          <a:prstGeom prst="rect">
            <a:avLst/>
          </a:prstGeom>
          <a:noFill/>
        </p:spPr>
        <p:txBody>
          <a:bodyPr wrap="square" rtlCol="0">
            <a:spAutoFit/>
          </a:bodyPr>
          <a:lstStyle/>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p>
          <a:p>
            <a:endParaRPr lang="nb-NO"/>
          </a:p>
        </p:txBody>
      </p:sp>
    </p:spTree>
    <p:extLst>
      <p:ext uri="{BB962C8B-B14F-4D97-AF65-F5344CB8AC3E}">
        <p14:creationId xmlns:p14="http://schemas.microsoft.com/office/powerpoint/2010/main" val="312558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5841556-813C-113D-761C-A923A5EF78F6}"/>
              </a:ext>
            </a:extLst>
          </p:cNvPr>
          <p:cNvSpPr txBox="1"/>
          <p:nvPr/>
        </p:nvSpPr>
        <p:spPr>
          <a:xfrm>
            <a:off x="1637414" y="425302"/>
            <a:ext cx="9824483" cy="1938992"/>
          </a:xfrm>
          <a:prstGeom prst="rect">
            <a:avLst/>
          </a:prstGeom>
          <a:noFill/>
        </p:spPr>
        <p:txBody>
          <a:bodyPr wrap="square" rtlCol="0">
            <a:spAutoFit/>
          </a:bodyPr>
          <a:lstStyle/>
          <a:p>
            <a:endParaRPr lang="nb-NO" sz="6000"/>
          </a:p>
          <a:p>
            <a:endParaRPr lang="nb-NO" sz="6000"/>
          </a:p>
        </p:txBody>
      </p:sp>
      <p:sp>
        <p:nvSpPr>
          <p:cNvPr id="2" name="Plassholder for tekst 1">
            <a:extLst>
              <a:ext uri="{FF2B5EF4-FFF2-40B4-BE49-F238E27FC236}">
                <a16:creationId xmlns:a16="http://schemas.microsoft.com/office/drawing/2014/main" id="{B07B62F8-A409-DEDF-7343-91463B8A8156}"/>
              </a:ext>
            </a:extLst>
          </p:cNvPr>
          <p:cNvSpPr>
            <a:spLocks noGrp="1"/>
          </p:cNvSpPr>
          <p:nvPr>
            <p:ph type="body" idx="10"/>
          </p:nvPr>
        </p:nvSpPr>
        <p:spPr>
          <a:prstGeom prst="rect">
            <a:avLst/>
          </a:prstGeom>
        </p:spPr>
        <p:txBody>
          <a:bodyPr/>
          <a:lstStyle/>
          <a:p>
            <a:r>
              <a:rPr lang="nb-NO">
                <a:solidFill>
                  <a:srgbClr val="007268"/>
                </a:solidFill>
                <a:effectLst/>
                <a:latin typeface="+mn-lt"/>
                <a:ea typeface="Times New Roman" panose="02020603050405020304" pitchFamily="18" charset="0"/>
              </a:rPr>
              <a:t>Telle til 20 </a:t>
            </a:r>
            <a:endParaRPr lang="nb-NO">
              <a:effectLst/>
              <a:latin typeface="+mn-lt"/>
              <a:ea typeface="Times New Roman" panose="02020603050405020304" pitchFamily="18" charset="0"/>
            </a:endParaRPr>
          </a:p>
          <a:p>
            <a:r>
              <a:rPr lang="nb-NO" b="1" err="1">
                <a:effectLst/>
                <a:latin typeface="+mn-lt"/>
                <a:ea typeface="Times New Roman" panose="02020603050405020304" pitchFamily="18" charset="0"/>
              </a:rPr>
              <a:t>Formål</a:t>
            </a:r>
            <a:r>
              <a:rPr lang="nb-NO" b="1">
                <a:effectLst/>
                <a:latin typeface="+mn-lt"/>
                <a:ea typeface="Times New Roman" panose="02020603050405020304" pitchFamily="18" charset="0"/>
              </a:rPr>
              <a:t>: </a:t>
            </a:r>
            <a:r>
              <a:rPr lang="nb-NO">
                <a:effectLst/>
                <a:latin typeface="+mn-lt"/>
                <a:ea typeface="Times New Roman" panose="02020603050405020304" pitchFamily="18" charset="0"/>
              </a:rPr>
              <a:t>Samarbeid, moro, strategi</a:t>
            </a:r>
            <a:br>
              <a:rPr lang="nb-NO">
                <a:effectLst/>
                <a:latin typeface="+mn-lt"/>
                <a:ea typeface="Times New Roman" panose="02020603050405020304" pitchFamily="18" charset="0"/>
              </a:rPr>
            </a:br>
            <a:r>
              <a:rPr lang="nb-NO" b="1">
                <a:effectLst/>
                <a:latin typeface="+mn-lt"/>
                <a:ea typeface="Times New Roman" panose="02020603050405020304" pitchFamily="18" charset="0"/>
              </a:rPr>
              <a:t>Beskrivelse: </a:t>
            </a:r>
            <a:r>
              <a:rPr lang="nb-NO">
                <a:latin typeface="+mn-lt"/>
                <a:ea typeface="Times New Roman" panose="02020603050405020304" pitchFamily="18" charset="0"/>
              </a:rPr>
              <a:t>Alle</a:t>
            </a:r>
            <a:r>
              <a:rPr lang="nb-NO">
                <a:effectLst/>
                <a:latin typeface="+mn-lt"/>
                <a:ea typeface="Times New Roman" panose="02020603050405020304" pitchFamily="18" charset="0"/>
              </a:rPr>
              <a:t> står i en sirkel. </a:t>
            </a:r>
            <a:r>
              <a:rPr lang="nb-NO" err="1">
                <a:effectLst/>
                <a:latin typeface="+mn-lt"/>
                <a:ea typeface="Times New Roman" panose="02020603050405020304" pitchFamily="18" charset="0"/>
              </a:rPr>
              <a:t>Målet</a:t>
            </a:r>
            <a:r>
              <a:rPr lang="nb-NO">
                <a:effectLst/>
                <a:latin typeface="+mn-lt"/>
                <a:ea typeface="Times New Roman" panose="02020603050405020304" pitchFamily="18" charset="0"/>
              </a:rPr>
              <a:t> er at gruppen skal telle fra 1-20. Hvem som helst kan rope ut det neste tallet, men hvis to personer roper samtidig </a:t>
            </a:r>
            <a:r>
              <a:rPr lang="nb-NO" err="1">
                <a:effectLst/>
                <a:latin typeface="+mn-lt"/>
                <a:ea typeface="Times New Roman" panose="02020603050405020304" pitchFamily="18" charset="0"/>
              </a:rPr>
              <a:t>ma</a:t>
            </a:r>
            <a:r>
              <a:rPr lang="nb-NO">
                <a:effectLst/>
                <a:latin typeface="+mn-lt"/>
                <a:ea typeface="Times New Roman" panose="02020603050405020304" pitchFamily="18" charset="0"/>
              </a:rPr>
              <a:t>̊ man starte </a:t>
            </a:r>
            <a:r>
              <a:rPr lang="nb-NO" err="1">
                <a:effectLst/>
                <a:latin typeface="+mn-lt"/>
                <a:ea typeface="Times New Roman" panose="02020603050405020304" pitchFamily="18" charset="0"/>
              </a:rPr>
              <a:t>pa</a:t>
            </a:r>
            <a:r>
              <a:rPr lang="nb-NO">
                <a:effectLst/>
                <a:latin typeface="+mn-lt"/>
                <a:ea typeface="Times New Roman" panose="02020603050405020304" pitchFamily="18" charset="0"/>
              </a:rPr>
              <a:t>̊ nytt. Det er ikke lov til å si noe annet underveis. </a:t>
            </a:r>
          </a:p>
          <a:p>
            <a:endParaRPr lang="nb-NO">
              <a:latin typeface="+mn-lt"/>
              <a:ea typeface="Times New Roman" panose="02020603050405020304" pitchFamily="18" charset="0"/>
            </a:endParaRPr>
          </a:p>
          <a:p>
            <a:r>
              <a:rPr lang="nb-NO">
                <a:effectLst/>
                <a:latin typeface="+mn-lt"/>
                <a:ea typeface="Times New Roman" panose="02020603050405020304" pitchFamily="18" charset="0"/>
              </a:rPr>
              <a:t>Tips: Etter en prøverunde eller to kan gruppen dele seg. Det er lettere å telle til 20 med færre deltakere.</a:t>
            </a:r>
          </a:p>
          <a:p>
            <a:endParaRPr lang="nb-NO" sz="3200"/>
          </a:p>
        </p:txBody>
      </p:sp>
      <p:sp>
        <p:nvSpPr>
          <p:cNvPr id="9" name="Tittel 8">
            <a:extLst>
              <a:ext uri="{FF2B5EF4-FFF2-40B4-BE49-F238E27FC236}">
                <a16:creationId xmlns:a16="http://schemas.microsoft.com/office/drawing/2014/main" id="{5B195538-D401-B20E-C7CD-FDF43EAD445D}"/>
              </a:ext>
            </a:extLst>
          </p:cNvPr>
          <p:cNvSpPr>
            <a:spLocks noGrp="1"/>
          </p:cNvSpPr>
          <p:nvPr>
            <p:ph type="title"/>
          </p:nvPr>
        </p:nvSpPr>
        <p:spPr/>
        <p:txBody>
          <a:bodyPr>
            <a:normAutofit/>
          </a:bodyPr>
          <a:lstStyle/>
          <a:p>
            <a:r>
              <a:rPr lang="nb-NO" sz="5400">
                <a:solidFill>
                  <a:schemeClr val="tx2">
                    <a:lumMod val="75000"/>
                  </a:schemeClr>
                </a:solidFill>
              </a:rPr>
              <a:t>Vi bryter isen og leker</a:t>
            </a:r>
          </a:p>
        </p:txBody>
      </p:sp>
    </p:spTree>
    <p:extLst>
      <p:ext uri="{BB962C8B-B14F-4D97-AF65-F5344CB8AC3E}">
        <p14:creationId xmlns:p14="http://schemas.microsoft.com/office/powerpoint/2010/main" val="324419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48012" y="664653"/>
            <a:ext cx="7517793" cy="5660524"/>
          </a:xfrm>
          <a:prstGeom prst="rect">
            <a:avLst/>
          </a:prstGeom>
          <a:noFill/>
        </p:spPr>
        <p:txBody>
          <a:bodyPr wrap="square" lIns="91440" tIns="45720" rIns="91440" bIns="45720" rtlCol="0" anchor="t">
            <a:spAutoFit/>
          </a:bodyPr>
          <a:lstStyle/>
          <a:p>
            <a:pPr>
              <a:lnSpc>
                <a:spcPct val="115000"/>
              </a:lnSpc>
              <a:spcBef>
                <a:spcPts val="200"/>
              </a:spcBef>
            </a:pPr>
            <a:r>
              <a:rPr lang="nb-NO" sz="54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Fordele roller på </a:t>
            </a:r>
            <a:r>
              <a:rPr lang="nb-NO" sz="5400" b="1">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gr</a:t>
            </a:r>
            <a:r>
              <a:rPr lang="nb-NO" sz="5400" b="1">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uppen</a:t>
            </a:r>
          </a:p>
          <a:p>
            <a:pPr>
              <a:lnSpc>
                <a:spcPct val="115000"/>
              </a:lnSpc>
              <a:spcBef>
                <a:spcPts val="200"/>
              </a:spcBef>
            </a:pPr>
            <a:endParaRPr lang="nb-NO" sz="2400">
              <a:solidFill>
                <a:srgbClr val="FFFFFF"/>
              </a:solidFill>
              <a:uFill>
                <a:solidFill>
                  <a:srgbClr val="000000"/>
                </a:solidFill>
              </a:uFill>
              <a:latin typeface="Verdana"/>
              <a:ea typeface="Arial Unicode MS"/>
              <a:cs typeface="Calibri"/>
            </a:endParaRPr>
          </a:p>
          <a:p>
            <a:pPr>
              <a:lnSpc>
                <a:spcPct val="114999"/>
              </a:lnSpc>
              <a:spcBef>
                <a:spcPts val="200"/>
              </a:spcBef>
            </a:pPr>
            <a:r>
              <a:rPr lang="nb-NO" sz="2400">
                <a:solidFill>
                  <a:srgbClr val="FFFFFF"/>
                </a:solidFill>
                <a:effectLst/>
                <a:uFill>
                  <a:solidFill>
                    <a:srgbClr val="000000"/>
                  </a:solidFill>
                </a:uFill>
                <a:latin typeface="Verdana"/>
                <a:ea typeface="Arial Unicode MS"/>
                <a:cs typeface="Calibri"/>
              </a:rPr>
              <a:t>Gruppen velger en ordstyrer, en sekretær, en talsperson og en praktisk ansvarlig.</a:t>
            </a:r>
            <a:endParaRPr lang="nb-NO" sz="5400" b="1">
              <a:solidFill>
                <a:srgbClr val="FFFFFF"/>
              </a:solidFill>
              <a:effectLst/>
              <a:latin typeface="Verdana"/>
              <a:ea typeface="Arial Unicode MS"/>
              <a:cs typeface="Calibri"/>
            </a:endParaRPr>
          </a:p>
          <a:p>
            <a:pPr>
              <a:lnSpc>
                <a:spcPct val="115000"/>
              </a:lnSpc>
            </a:pP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Ordstyrer passer på at alle får ordet </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Sekretæren noterer gode innspill underveis</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Talspersonen kan legge frem noe av det sekretæren har notert</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pPr marL="342900" lvl="0" indent="-342900">
              <a:lnSpc>
                <a:spcPct val="115000"/>
              </a:lnSpc>
              <a:buFont typeface="Symbol" pitchFamily="2" charset="2"/>
              <a:buChar char=""/>
            </a:pP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Praktisk ansvarlig </a:t>
            </a:r>
            <a:r>
              <a:rPr lang="nb-NO" sz="2400">
                <a:solidFill>
                  <a:srgbClr val="FFFFFF"/>
                </a:solidFill>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rydder </a:t>
            </a:r>
            <a:r>
              <a:rPr lang="nb-NO" sz="2400" err="1">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post-it</a:t>
            </a:r>
            <a:r>
              <a:rPr lang="nb-NO" sz="2400">
                <a:solidFill>
                  <a:srgbClr val="FFFFFF"/>
                </a:solidFill>
                <a:effectLst/>
                <a:uFill>
                  <a:solidFill>
                    <a:srgbClr val="000000"/>
                  </a:solidFill>
                </a:uFill>
                <a:latin typeface="Verdana" panose="020B0604030504040204" pitchFamily="34" charset="0"/>
                <a:ea typeface="Arial Unicode MS" panose="020B0604020202020204" pitchFamily="34" charset="-128"/>
                <a:cs typeface="Calibri" panose="020F0502020204030204" pitchFamily="34" charset="0"/>
              </a:rPr>
              <a:t> lapper</a:t>
            </a:r>
            <a:endParaRPr lang="nb-NO" sz="2400">
              <a:solidFill>
                <a:srgbClr val="FFFFFF"/>
              </a:solidFill>
              <a:effectLst/>
              <a:uFill>
                <a:solidFill>
                  <a:srgbClr val="000000"/>
                </a:solidFill>
              </a:uFill>
              <a:latin typeface="Helvetica" pitchFamily="2" charset="0"/>
              <a:ea typeface="Arial Unicode MS" panose="020B0604020202020204" pitchFamily="34" charset="-128"/>
              <a:cs typeface="Times New Roman" panose="02020603050405020304" pitchFamily="18" charset="0"/>
            </a:endParaRPr>
          </a:p>
          <a:p>
            <a:r>
              <a:rPr lang="nb-NO" sz="2400">
                <a:solidFill>
                  <a:srgbClr val="FFFFFF"/>
                </a:solidFill>
                <a:effectLst/>
                <a:latin typeface="Calibri" panose="020F0502020204030204" pitchFamily="34" charset="0"/>
                <a:ea typeface="Times New Roman" panose="02020603050405020304" pitchFamily="18" charset="0"/>
                <a:cs typeface="Times New Roman (CS-brødtekst)"/>
              </a:rPr>
              <a:t> </a:t>
            </a:r>
          </a:p>
          <a:p>
            <a:endParaRPr lang="nb-NO" sz="2400">
              <a:solidFill>
                <a:srgbClr val="FFFFFF"/>
              </a:solidFill>
            </a:endParaRPr>
          </a:p>
        </p:txBody>
      </p:sp>
    </p:spTree>
    <p:extLst>
      <p:ext uri="{BB962C8B-B14F-4D97-AF65-F5344CB8AC3E}">
        <p14:creationId xmlns:p14="http://schemas.microsoft.com/office/powerpoint/2010/main" val="342934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Post-it-lapp&#10;&#10;Automatisk generert beskrivelse">
            <a:extLst>
              <a:ext uri="{FF2B5EF4-FFF2-40B4-BE49-F238E27FC236}">
                <a16:creationId xmlns:a16="http://schemas.microsoft.com/office/drawing/2014/main" id="{C73B005B-CA3B-926A-F2C4-7C2589B96E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65029" y="1814669"/>
            <a:ext cx="2728685" cy="3600459"/>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noFill/>
        </p:spPr>
      </p:pic>
      <p:sp>
        <p:nvSpPr>
          <p:cNvPr id="2" name="Tittel 1">
            <a:extLst>
              <a:ext uri="{FF2B5EF4-FFF2-40B4-BE49-F238E27FC236}">
                <a16:creationId xmlns:a16="http://schemas.microsoft.com/office/drawing/2014/main" id="{4DDC462F-CC8D-4E79-5629-BAD04973D8FC}"/>
              </a:ext>
            </a:extLst>
          </p:cNvPr>
          <p:cNvSpPr>
            <a:spLocks noGrp="1"/>
          </p:cNvSpPr>
          <p:nvPr>
            <p:ph type="title"/>
          </p:nvPr>
        </p:nvSpPr>
        <p:spPr/>
        <p:txBody>
          <a:bodyPr anchor="b">
            <a:normAutofit fontScale="90000"/>
          </a:bodyPr>
          <a:lstStyle/>
          <a:p>
            <a:r>
              <a:rPr lang="nb-NO" sz="4800">
                <a:solidFill>
                  <a:schemeClr val="tx2">
                    <a:lumMod val="75000"/>
                  </a:schemeClr>
                </a:solidFill>
              </a:rPr>
              <a:t>Fremgangsmåte:</a:t>
            </a:r>
            <a:br>
              <a:rPr lang="nb-NO" sz="4800">
                <a:solidFill>
                  <a:schemeClr val="tx2">
                    <a:lumMod val="75000"/>
                  </a:schemeClr>
                </a:solidFill>
              </a:rPr>
            </a:br>
            <a:r>
              <a:rPr lang="nb-NO" sz="4800">
                <a:solidFill>
                  <a:schemeClr val="tx2">
                    <a:lumMod val="75000"/>
                  </a:schemeClr>
                </a:solidFill>
              </a:rPr>
              <a:t>4 lapper hver og 5 spørsmål</a:t>
            </a:r>
          </a:p>
        </p:txBody>
      </p:sp>
      <p:sp>
        <p:nvSpPr>
          <p:cNvPr id="3" name="Plassholder for innhold 2">
            <a:extLst>
              <a:ext uri="{FF2B5EF4-FFF2-40B4-BE49-F238E27FC236}">
                <a16:creationId xmlns:a16="http://schemas.microsoft.com/office/drawing/2014/main" id="{14991E5A-353C-3708-5631-09E4855AC2D2}"/>
              </a:ext>
            </a:extLst>
          </p:cNvPr>
          <p:cNvSpPr>
            <a:spLocks noGrp="1"/>
          </p:cNvSpPr>
          <p:nvPr>
            <p:ph type="body" idx="10"/>
          </p:nvPr>
        </p:nvSpPr>
        <p:spPr>
          <a:xfrm>
            <a:off x="599208" y="2472161"/>
            <a:ext cx="7499763" cy="3896139"/>
          </a:xfrm>
        </p:spPr>
        <p:txBody>
          <a:bodyPr>
            <a:normAutofit/>
          </a:bodyPr>
          <a:lstStyle/>
          <a:p>
            <a:pPr marL="342900" indent="-342900">
              <a:buFont typeface="Arial" panose="020B0604020202020204" pitchFamily="34" charset="0"/>
              <a:buChar char="•"/>
            </a:pPr>
            <a:r>
              <a:rPr lang="nb-NO" sz="2800"/>
              <a:t>Alle får 4 lapper hver.</a:t>
            </a:r>
          </a:p>
          <a:p>
            <a:pPr marL="342900" indent="-342900">
              <a:buFont typeface="Arial" panose="020B0604020202020204" pitchFamily="34" charset="0"/>
              <a:buChar char="•"/>
            </a:pPr>
            <a:r>
              <a:rPr lang="nb-NO" sz="2800"/>
              <a:t>Hver gang du tar ordet, legger du en lapp midt på bordet.</a:t>
            </a:r>
          </a:p>
          <a:p>
            <a:pPr marL="342900" indent="-342900">
              <a:buFont typeface="Arial" panose="020B0604020202020204" pitchFamily="34" charset="0"/>
              <a:buChar char="•"/>
            </a:pPr>
            <a:r>
              <a:rPr lang="nb-NO" sz="2800"/>
              <a:t>Du kan ikke snakke når du har brukt opp dine lapper.</a:t>
            </a:r>
          </a:p>
          <a:p>
            <a:pPr marL="342900" indent="-342900">
              <a:buFont typeface="Arial" panose="020B0604020202020204" pitchFamily="34" charset="0"/>
              <a:buChar char="•"/>
            </a:pPr>
            <a:r>
              <a:rPr lang="nb-NO" sz="2800"/>
              <a:t>Slik blir ordet jevnt fordelt.</a:t>
            </a:r>
          </a:p>
          <a:p>
            <a:pPr marL="342900" indent="-342900">
              <a:buFont typeface="Arial" panose="020B0604020202020204" pitchFamily="34" charset="0"/>
              <a:buChar char="•"/>
            </a:pPr>
            <a:r>
              <a:rPr lang="nb-NO" sz="2800"/>
              <a:t>Ordstyrer passer på at strukturen følges.</a:t>
            </a:r>
          </a:p>
        </p:txBody>
      </p:sp>
    </p:spTree>
    <p:extLst>
      <p:ext uri="{BB962C8B-B14F-4D97-AF65-F5344CB8AC3E}">
        <p14:creationId xmlns:p14="http://schemas.microsoft.com/office/powerpoint/2010/main" val="18428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329245" y="1490952"/>
            <a:ext cx="7571733" cy="4892237"/>
          </a:xfrm>
          <a:prstGeom prst="rect">
            <a:avLst/>
          </a:prstGeom>
          <a:noFill/>
        </p:spPr>
        <p:txBody>
          <a:bodyPr wrap="square" rtlCol="0">
            <a:spAutoFit/>
          </a:bodyPr>
          <a:lstStyle/>
          <a:p>
            <a:endParaRPr lang="nb-NO" sz="2400" b="1">
              <a:solidFill>
                <a:srgbClr val="FFFFFF"/>
              </a:solidFill>
              <a:ea typeface="Times New Roman" panose="02020603050405020304" pitchFamily="18" charset="0"/>
              <a:cs typeface="Times New Roman (CS-brødtekst)"/>
            </a:endParaRPr>
          </a:p>
          <a:p>
            <a:pPr marL="742950" indent="-742950">
              <a:lnSpc>
                <a:spcPct val="115000"/>
              </a:lnSpc>
              <a:buAutoNum type="arabicPeriod"/>
            </a:pPr>
            <a:r>
              <a:rPr lang="nb-NO" sz="2800" kern="100">
                <a:effectLst/>
                <a:latin typeface="Calibri" panose="020F0502020204030204" pitchFamily="34" charset="0"/>
                <a:ea typeface="Calibri" panose="020F0502020204030204" pitchFamily="34" charset="0"/>
                <a:cs typeface="Times New Roman" panose="02020603050405020304" pitchFamily="18" charset="0"/>
              </a:rPr>
              <a:t>Hvor går grensene for deg, og hva er viktig å si nei til?</a:t>
            </a:r>
          </a:p>
          <a:p>
            <a:pPr marL="742950" indent="-742950">
              <a:lnSpc>
                <a:spcPct val="115000"/>
              </a:lnSpc>
              <a:buAutoNum type="arabicPeriod"/>
            </a:pPr>
            <a:r>
              <a:rPr lang="nb-NO" sz="2800" kern="100">
                <a:effectLst/>
                <a:latin typeface="Calibri" panose="020F0502020204030204" pitchFamily="34" charset="0"/>
                <a:ea typeface="Calibri" panose="020F0502020204030204" pitchFamily="34" charset="0"/>
                <a:cs typeface="Times New Roman" panose="02020603050405020304" pitchFamily="18" charset="0"/>
              </a:rPr>
              <a:t>Hva legger du i «</a:t>
            </a:r>
            <a:r>
              <a:rPr lang="nb-NO" sz="2800" i="1" kern="100">
                <a:effectLst/>
                <a:latin typeface="Calibri" panose="020F0502020204030204" pitchFamily="34" charset="0"/>
                <a:ea typeface="Calibri" panose="020F0502020204030204" pitchFamily="34" charset="0"/>
                <a:cs typeface="Times New Roman" panose="02020603050405020304" pitchFamily="18" charset="0"/>
              </a:rPr>
              <a:t>tydelige grenser i forkant</a:t>
            </a:r>
            <a:r>
              <a:rPr lang="nb-NO" sz="2800" i="1" kern="100">
                <a:ea typeface="Calibri" panose="020F0502020204030204" pitchFamily="34" charset="0"/>
                <a:cs typeface="Times New Roman" panose="02020603050405020304" pitchFamily="18" charset="0"/>
              </a:rPr>
              <a:t> </a:t>
            </a:r>
            <a:r>
              <a:rPr lang="nb-NO" sz="2800" i="1" kern="100">
                <a:effectLst/>
                <a:latin typeface="Calibri" panose="020F0502020204030204" pitchFamily="34" charset="0"/>
                <a:ea typeface="Calibri" panose="020F0502020204030204" pitchFamily="34" charset="0"/>
                <a:cs typeface="Times New Roman" panose="02020603050405020304" pitchFamily="18" charset="0"/>
              </a:rPr>
              <a:t>og reparasjon i etterkant»?</a:t>
            </a:r>
            <a:endParaRPr lang="nb-NO" sz="2800" i="1" kern="100">
              <a:ea typeface="Calibri" panose="020F0502020204030204" pitchFamily="34" charset="0"/>
              <a:cs typeface="Times New Roman" panose="02020603050405020304" pitchFamily="18" charset="0"/>
            </a:endParaRPr>
          </a:p>
          <a:p>
            <a:pPr marL="742950" indent="-742950">
              <a:lnSpc>
                <a:spcPct val="115000"/>
              </a:lnSpc>
              <a:buAutoNum type="arabicPeriod"/>
            </a:pPr>
            <a:r>
              <a:rPr lang="nb-NO" sz="2800" kern="100">
                <a:effectLst/>
                <a:latin typeface="Calibri" panose="020F0502020204030204" pitchFamily="34" charset="0"/>
                <a:ea typeface="Calibri" panose="020F0502020204030204" pitchFamily="34" charset="0"/>
                <a:cs typeface="Times New Roman" panose="02020603050405020304" pitchFamily="18" charset="0"/>
              </a:rPr>
              <a:t>Hva kan vi si i stedet for «så flink du er?»</a:t>
            </a:r>
          </a:p>
          <a:p>
            <a:pPr marL="742950" indent="-742950">
              <a:lnSpc>
                <a:spcPct val="115000"/>
              </a:lnSpc>
              <a:buAutoNum type="arabicPeriod"/>
            </a:pPr>
            <a:r>
              <a:rPr lang="nb-NO" sz="2800" kern="100">
                <a:effectLst/>
                <a:latin typeface="Calibri" panose="020F0502020204030204" pitchFamily="34" charset="0"/>
                <a:ea typeface="Calibri" panose="020F0502020204030204" pitchFamily="34" charset="0"/>
                <a:cs typeface="Times New Roman" panose="02020603050405020304" pitchFamily="18" charset="0"/>
              </a:rPr>
              <a:t>Hvilke konkrete handlinger setter din 6. klassing pris på?</a:t>
            </a:r>
          </a:p>
          <a:p>
            <a:pPr marL="742950" indent="-742950">
              <a:lnSpc>
                <a:spcPct val="115000"/>
              </a:lnSpc>
              <a:buAutoNum type="arabicPeriod"/>
            </a:pPr>
            <a:r>
              <a:rPr lang="nb-NO" sz="2800" kern="100">
                <a:effectLst/>
                <a:latin typeface="Calibri" panose="020F0502020204030204" pitchFamily="34" charset="0"/>
                <a:ea typeface="Calibri" panose="020F0502020204030204" pitchFamily="34" charset="0"/>
                <a:cs typeface="Times New Roman" panose="02020603050405020304" pitchFamily="18" charset="0"/>
              </a:rPr>
              <a:t>Hvordan legge til rette for at 6. klassingen får nok søvn?</a:t>
            </a:r>
          </a:p>
        </p:txBody>
      </p:sp>
      <p:sp>
        <p:nvSpPr>
          <p:cNvPr id="2" name="TekstSylinder 1">
            <a:extLst>
              <a:ext uri="{FF2B5EF4-FFF2-40B4-BE49-F238E27FC236}">
                <a16:creationId xmlns:a16="http://schemas.microsoft.com/office/drawing/2014/main" id="{9429D197-2697-EECC-ED9A-78C8709C89BF}"/>
              </a:ext>
            </a:extLst>
          </p:cNvPr>
          <p:cNvSpPr txBox="1"/>
          <p:nvPr/>
        </p:nvSpPr>
        <p:spPr>
          <a:xfrm>
            <a:off x="580571" y="659955"/>
            <a:ext cx="7459093" cy="830997"/>
          </a:xfrm>
          <a:prstGeom prst="rect">
            <a:avLst/>
          </a:prstGeom>
          <a:noFill/>
        </p:spPr>
        <p:txBody>
          <a:bodyPr wrap="none" rtlCol="0">
            <a:spAutoFit/>
          </a:bodyPr>
          <a:lstStyle/>
          <a:p>
            <a:r>
              <a:rPr lang="nb-NO" sz="4800" b="1"/>
              <a:t>15 minutter gruppesamtale: </a:t>
            </a:r>
          </a:p>
        </p:txBody>
      </p:sp>
    </p:spTree>
    <p:extLst>
      <p:ext uri="{BB962C8B-B14F-4D97-AF65-F5344CB8AC3E}">
        <p14:creationId xmlns:p14="http://schemas.microsoft.com/office/powerpoint/2010/main" val="296003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3617913" y="2246313"/>
            <a:ext cx="7980362" cy="3429000"/>
          </a:xfrm>
        </p:spPr>
        <p:txBody>
          <a:bodyPr/>
          <a:lstStyle/>
          <a:p>
            <a:pPr eaLnBrk="1" hangingPunct="1"/>
            <a:endParaRPr lang="nb-NO" altLang="nb-NO"/>
          </a:p>
          <a:p>
            <a:pPr eaLnBrk="1" hangingPunct="1"/>
            <a:r>
              <a:rPr lang="nb-NO" altLang="nb-NO" sz="3200"/>
              <a:t>Talspersonen fra noen av gruppene</a:t>
            </a:r>
          </a:p>
          <a:p>
            <a:pPr eaLnBrk="1" hangingPunct="1"/>
            <a:r>
              <a:rPr lang="nb-NO" altLang="nb-NO" sz="3200"/>
              <a:t> deler tanker fra gruppen</a:t>
            </a: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3617913" y="542925"/>
            <a:ext cx="7980362" cy="1500188"/>
          </a:xfrm>
        </p:spPr>
        <p:txBody>
          <a:bodyPr>
            <a:normAutofit/>
          </a:bodyPr>
          <a:lstStyle/>
          <a:p>
            <a:pPr eaLnBrk="1" hangingPunct="1"/>
            <a:r>
              <a:rPr lang="nb-NO" altLang="nb-NO" sz="4800">
                <a:solidFill>
                  <a:schemeClr val="tx2">
                    <a:lumMod val="75000"/>
                  </a:schemeClr>
                </a:solidFill>
              </a:rPr>
              <a:t>Felles oppsummering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D3B4369-07AD-8AB8-00EB-A78549B33D8E}"/>
              </a:ext>
            </a:extLst>
          </p:cNvPr>
          <p:cNvSpPr txBox="1"/>
          <p:nvPr/>
        </p:nvSpPr>
        <p:spPr>
          <a:xfrm>
            <a:off x="7591646" y="1403497"/>
            <a:ext cx="3870252" cy="3693319"/>
          </a:xfrm>
          <a:prstGeom prst="rect">
            <a:avLst/>
          </a:prstGeom>
          <a:noFill/>
        </p:spPr>
        <p:txBody>
          <a:bodyPr wrap="square" rtlCol="0">
            <a:spAutoFit/>
          </a:bodyPr>
          <a:lstStyle/>
          <a:p>
            <a:r>
              <a:rPr lang="nb-NO"/>
              <a:t>Forfatter:</a:t>
            </a:r>
          </a:p>
          <a:p>
            <a:r>
              <a:rPr lang="nb-NO"/>
              <a:t>Psykologspesialist Anne-Kristin </a:t>
            </a:r>
            <a:r>
              <a:rPr lang="nb-NO" err="1"/>
              <a:t>Imenes</a:t>
            </a:r>
            <a:r>
              <a:rPr lang="nb-NO"/>
              <a:t>, for Robuste Barn</a:t>
            </a:r>
          </a:p>
          <a:p>
            <a:endParaRPr lang="nb-NO"/>
          </a:p>
          <a:p>
            <a:r>
              <a:rPr lang="nb-NO" sz="1800"/>
              <a:t>Tegningene  er laget av en datamaskin som bruker kunstig intelligens.</a:t>
            </a:r>
          </a:p>
          <a:p>
            <a:r>
              <a:rPr lang="nb-NO" sz="1800"/>
              <a:t>Takk til DALL-E for fine tegninger.</a:t>
            </a:r>
          </a:p>
          <a:p>
            <a:endParaRPr lang="nb-NO"/>
          </a:p>
          <a:p>
            <a:r>
              <a:rPr lang="nb-NO"/>
              <a:t>Bildene er tatt av Jonas Ingstad og brukes med samtykke</a:t>
            </a:r>
          </a:p>
          <a:p>
            <a:endParaRPr lang="nb-NO"/>
          </a:p>
          <a:p>
            <a:r>
              <a:rPr lang="nb-NO"/>
              <a:t>Grafisk design: </a:t>
            </a:r>
            <a:r>
              <a:rPr lang="nb-NO" err="1"/>
              <a:t>Dalsgren</a:t>
            </a:r>
            <a:endParaRPr lang="nb-NO"/>
          </a:p>
          <a:p>
            <a:endParaRPr lang="nb-N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1" name="Title 1">
            <a:extLst>
              <a:ext uri="{FF2B5EF4-FFF2-40B4-BE49-F238E27FC236}">
                <a16:creationId xmlns:a16="http://schemas.microsoft.com/office/drawing/2014/main" id="{41C55B2A-5774-AE0B-D917-AD55AE87CEA6}"/>
              </a:ext>
            </a:extLst>
          </p:cNvPr>
          <p:cNvSpPr>
            <a:spLocks noGrp="1"/>
          </p:cNvSpPr>
          <p:nvPr>
            <p:ph type="title"/>
          </p:nvPr>
        </p:nvSpPr>
        <p:spPr>
          <a:xfrm>
            <a:off x="582613" y="365125"/>
            <a:ext cx="10993437" cy="1325563"/>
          </a:xfrm>
        </p:spPr>
        <p:txBody>
          <a:bodyPr/>
          <a:lstStyle/>
          <a:p>
            <a:r>
              <a:rPr lang="nb-NO" altLang="nb-NO" sz="4000">
                <a:solidFill>
                  <a:schemeClr val="tx2"/>
                </a:solidFill>
                <a:latin typeface="Georgia"/>
              </a:rPr>
              <a:t>På vei bort fra deg og sosial nybegynner</a:t>
            </a:r>
            <a:endParaRPr lang="en-US" sz="4000">
              <a:solidFill>
                <a:schemeClr val="tx2"/>
              </a:solidFill>
              <a:latin typeface="Georgia"/>
            </a:endParaRPr>
          </a:p>
        </p:txBody>
      </p:sp>
      <p:pic>
        <p:nvPicPr>
          <p:cNvPr id="28" name="Plassholder for innhold 27" descr="Et bilde som inneholder klær, person, Menneskeansikt, smil&#10;&#10;Automatisk generert beskrivelse">
            <a:extLst>
              <a:ext uri="{FF2B5EF4-FFF2-40B4-BE49-F238E27FC236}">
                <a16:creationId xmlns:a16="http://schemas.microsoft.com/office/drawing/2014/main" id="{BE0BF46F-C0BE-2D17-4382-74F930CEE49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82613" y="1825625"/>
            <a:ext cx="10993437" cy="3900488"/>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04DAC-4846-0067-62D2-77F04D33B2AD}"/>
              </a:ext>
            </a:extLst>
          </p:cNvPr>
          <p:cNvSpPr>
            <a:spLocks noGrp="1"/>
          </p:cNvSpPr>
          <p:nvPr>
            <p:ph type="title"/>
          </p:nvPr>
        </p:nvSpPr>
        <p:spPr/>
        <p:txBody>
          <a:bodyPr>
            <a:normAutofit fontScale="90000"/>
          </a:bodyPr>
          <a:lstStyle/>
          <a:p>
            <a:br>
              <a:rPr lang="nb-NO"/>
            </a:br>
            <a:r>
              <a:rPr lang="nb-NO">
                <a:solidFill>
                  <a:schemeClr val="accent1">
                    <a:lumMod val="75000"/>
                  </a:schemeClr>
                </a:solidFill>
              </a:rPr>
              <a:t>Foreldrestil: </a:t>
            </a:r>
            <a:br>
              <a:rPr lang="nb-NO">
                <a:solidFill>
                  <a:schemeClr val="accent1">
                    <a:lumMod val="75000"/>
                  </a:schemeClr>
                </a:solidFill>
              </a:rPr>
            </a:br>
            <a:r>
              <a:rPr lang="nb-NO">
                <a:solidFill>
                  <a:schemeClr val="accent1">
                    <a:lumMod val="75000"/>
                  </a:schemeClr>
                </a:solidFill>
              </a:rPr>
              <a:t>Varme og kontroll</a:t>
            </a:r>
          </a:p>
        </p:txBody>
      </p:sp>
      <p:graphicFrame>
        <p:nvGraphicFramePr>
          <p:cNvPr id="10" name="Plassholder for innhold 7">
            <a:extLst>
              <a:ext uri="{FF2B5EF4-FFF2-40B4-BE49-F238E27FC236}">
                <a16:creationId xmlns:a16="http://schemas.microsoft.com/office/drawing/2014/main" id="{BB4D9286-FF0B-7F6B-64A8-D132E3A479D3}"/>
              </a:ext>
            </a:extLst>
          </p:cNvPr>
          <p:cNvGraphicFramePr>
            <a:graphicFrameLocks noGrp="1"/>
          </p:cNvGraphicFramePr>
          <p:nvPr>
            <p:ph sz="half" idx="1"/>
            <p:extLst>
              <p:ext uri="{D42A27DB-BD31-4B8C-83A1-F6EECF244321}">
                <p14:modId xmlns:p14="http://schemas.microsoft.com/office/powerpoint/2010/main" val="835933089"/>
              </p:ext>
            </p:extLst>
          </p:nvPr>
        </p:nvGraphicFramePr>
        <p:xfrm>
          <a:off x="582613" y="2278505"/>
          <a:ext cx="3748295" cy="335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innhold 4">
            <a:extLst>
              <a:ext uri="{FF2B5EF4-FFF2-40B4-BE49-F238E27FC236}">
                <a16:creationId xmlns:a16="http://schemas.microsoft.com/office/drawing/2014/main" id="{94AE4197-70C2-16B7-E538-8A4181204EBC}"/>
              </a:ext>
            </a:extLst>
          </p:cNvPr>
          <p:cNvSpPr>
            <a:spLocks noGrp="1"/>
          </p:cNvSpPr>
          <p:nvPr>
            <p:ph sz="half" idx="2"/>
          </p:nvPr>
        </p:nvSpPr>
        <p:spPr/>
        <p:txBody>
          <a:bodyPr/>
          <a:lstStyle/>
          <a:p>
            <a:endParaRPr lang="nb-NO"/>
          </a:p>
        </p:txBody>
      </p:sp>
      <p:pic>
        <p:nvPicPr>
          <p:cNvPr id="4" name="Bilde 3" descr="Et bilde som inneholder clip art, Tegnefilm, illustrasjon, tegning&#10;&#10;Automatisk generert beskrivelse">
            <a:extLst>
              <a:ext uri="{FF2B5EF4-FFF2-40B4-BE49-F238E27FC236}">
                <a16:creationId xmlns:a16="http://schemas.microsoft.com/office/drawing/2014/main" id="{7726D6C3-656F-2327-B815-BB0FAFA36E9E}"/>
              </a:ext>
            </a:extLst>
          </p:cNvPr>
          <p:cNvPicPr>
            <a:picLocks noChangeAspect="1"/>
          </p:cNvPicPr>
          <p:nvPr/>
        </p:nvPicPr>
        <p:blipFill>
          <a:blip r:embed="rId8"/>
          <a:stretch>
            <a:fillRect/>
          </a:stretch>
        </p:blipFill>
        <p:spPr>
          <a:xfrm>
            <a:off x="5939510" y="0"/>
            <a:ext cx="6858000" cy="6858000"/>
          </a:xfrm>
          <a:prstGeom prst="rect">
            <a:avLst/>
          </a:prstGeom>
        </p:spPr>
      </p:pic>
    </p:spTree>
    <p:extLst>
      <p:ext uri="{BB962C8B-B14F-4D97-AF65-F5344CB8AC3E}">
        <p14:creationId xmlns:p14="http://schemas.microsoft.com/office/powerpoint/2010/main" val="154525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A4E016-B518-918A-E378-53C58ABBBEE4}"/>
              </a:ext>
            </a:extLst>
          </p:cNvPr>
          <p:cNvSpPr>
            <a:spLocks noGrp="1"/>
          </p:cNvSpPr>
          <p:nvPr>
            <p:ph type="title"/>
          </p:nvPr>
        </p:nvSpPr>
        <p:spPr>
          <a:xfrm>
            <a:off x="581889" y="365125"/>
            <a:ext cx="10993584" cy="1325563"/>
          </a:xfrm>
        </p:spPr>
        <p:txBody>
          <a:bodyPr>
            <a:normAutofit/>
          </a:bodyPr>
          <a:lstStyle/>
          <a:p>
            <a:br>
              <a:rPr lang="nb-NO"/>
            </a:br>
            <a:r>
              <a:rPr lang="nb-NO">
                <a:solidFill>
                  <a:schemeClr val="accent1">
                    <a:lumMod val="75000"/>
                  </a:schemeClr>
                </a:solidFill>
              </a:rPr>
              <a:t>Når skal du reagere? </a:t>
            </a:r>
          </a:p>
        </p:txBody>
      </p:sp>
      <p:pic>
        <p:nvPicPr>
          <p:cNvPr id="5" name="Plassholder for innhold 4" descr="Et bilde som inneholder clip art, Tegnefilm, illustrasjon, tegning&#10;&#10;Automatisk generert beskrivelse">
            <a:extLst>
              <a:ext uri="{FF2B5EF4-FFF2-40B4-BE49-F238E27FC236}">
                <a16:creationId xmlns:a16="http://schemas.microsoft.com/office/drawing/2014/main" id="{94961E6E-190E-D151-E684-2BBD4CDD379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81889" y="1825625"/>
            <a:ext cx="10993584" cy="3899766"/>
          </a:xfrm>
          <a:noFill/>
        </p:spPr>
      </p:pic>
    </p:spTree>
    <p:extLst>
      <p:ext uri="{BB962C8B-B14F-4D97-AF65-F5344CB8AC3E}">
        <p14:creationId xmlns:p14="http://schemas.microsoft.com/office/powerpoint/2010/main" val="362226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DC0405-3459-B3BA-B421-FFE33EC50FBD}"/>
              </a:ext>
            </a:extLst>
          </p:cNvPr>
          <p:cNvSpPr>
            <a:spLocks noGrp="1"/>
          </p:cNvSpPr>
          <p:nvPr>
            <p:ph type="title"/>
          </p:nvPr>
        </p:nvSpPr>
        <p:spPr>
          <a:xfrm>
            <a:off x="599208" y="979722"/>
            <a:ext cx="10993584" cy="1325563"/>
          </a:xfrm>
        </p:spPr>
        <p:txBody>
          <a:bodyPr/>
          <a:lstStyle/>
          <a:p>
            <a:r>
              <a:rPr lang="nb-NO">
                <a:solidFill>
                  <a:schemeClr val="accent1">
                    <a:lumMod val="75000"/>
                  </a:schemeClr>
                </a:solidFill>
              </a:rPr>
              <a:t>6. klassingen trenger at du har tenkt igjennom grensene dine</a:t>
            </a:r>
            <a:br>
              <a:rPr lang="nb-NO"/>
            </a:br>
            <a:endParaRPr lang="nb-NO"/>
          </a:p>
        </p:txBody>
      </p:sp>
      <p:sp>
        <p:nvSpPr>
          <p:cNvPr id="3" name="Plassholder for innhold 2">
            <a:extLst>
              <a:ext uri="{FF2B5EF4-FFF2-40B4-BE49-F238E27FC236}">
                <a16:creationId xmlns:a16="http://schemas.microsoft.com/office/drawing/2014/main" id="{F8464EBA-468D-430A-5F59-012CA16358FB}"/>
              </a:ext>
            </a:extLst>
          </p:cNvPr>
          <p:cNvSpPr>
            <a:spLocks noGrp="1"/>
          </p:cNvSpPr>
          <p:nvPr>
            <p:ph idx="1"/>
          </p:nvPr>
        </p:nvSpPr>
        <p:spPr>
          <a:xfrm>
            <a:off x="599208" y="2755015"/>
            <a:ext cx="10993584" cy="3899766"/>
          </a:xfrm>
        </p:spPr>
        <p:txBody>
          <a:bodyPr/>
          <a:lstStyle/>
          <a:p>
            <a:pPr>
              <a:lnSpc>
                <a:spcPct val="115000"/>
              </a:lnSpc>
            </a:pPr>
            <a:r>
              <a:rPr lang="nb-NO" sz="2800" i="1" kern="100">
                <a:effectLst/>
                <a:latin typeface="Calibri" panose="020F0502020204030204" pitchFamily="34" charset="0"/>
                <a:ea typeface="Calibri" panose="020F0502020204030204" pitchFamily="34" charset="0"/>
                <a:cs typeface="Times New Roman" panose="02020603050405020304" pitchFamily="18" charset="0"/>
              </a:rPr>
              <a:t>Når syns du det er greit at barnet ditt begynner å drikke alkohol?</a:t>
            </a:r>
            <a:endParaRPr lang="nb-NO" sz="2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2800" i="1" kern="100">
                <a:effectLst/>
                <a:latin typeface="Calibri" panose="020F0502020204030204" pitchFamily="34" charset="0"/>
                <a:ea typeface="Calibri" panose="020F0502020204030204" pitchFamily="34" charset="0"/>
                <a:cs typeface="Times New Roman" panose="02020603050405020304" pitchFamily="18" charset="0"/>
              </a:rPr>
              <a:t>Hvor viktig er det å prioritere skolearbeid? </a:t>
            </a:r>
            <a:endParaRPr lang="nb-NO" sz="2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2800" i="1" kern="100">
                <a:effectLst/>
                <a:latin typeface="Calibri" panose="020F0502020204030204" pitchFamily="34" charset="0"/>
                <a:ea typeface="Calibri" panose="020F0502020204030204" pitchFamily="34" charset="0"/>
                <a:cs typeface="Times New Roman" panose="02020603050405020304" pitchFamily="18" charset="0"/>
              </a:rPr>
              <a:t>Når skal leggetiden være i ditt hus?</a:t>
            </a:r>
            <a:endParaRPr lang="nb-NO" sz="2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2800" i="1" kern="100">
                <a:effectLst/>
                <a:latin typeface="Calibri" panose="020F0502020204030204" pitchFamily="34" charset="0"/>
                <a:ea typeface="Calibri" panose="020F0502020204030204" pitchFamily="34" charset="0"/>
                <a:cs typeface="Times New Roman" panose="02020603050405020304" pitchFamily="18" charset="0"/>
              </a:rPr>
              <a:t>Hvor viktig er det å lære å hjelpe til i en familie?</a:t>
            </a:r>
            <a:endParaRPr lang="nb-NO" sz="2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2800" i="1" kern="100">
                <a:effectLst/>
                <a:latin typeface="Calibri" panose="020F0502020204030204" pitchFamily="34" charset="0"/>
                <a:ea typeface="Calibri" panose="020F0502020204030204" pitchFamily="34" charset="0"/>
                <a:cs typeface="Times New Roman" panose="02020603050405020304" pitchFamily="18" charset="0"/>
              </a:rPr>
              <a:t>Hvor viktig er det å spise sunt, bevege seg og ha en variert livsstil?</a:t>
            </a:r>
            <a:endParaRPr lang="nb-NO" sz="2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a:p>
        </p:txBody>
      </p:sp>
    </p:spTree>
    <p:extLst>
      <p:ext uri="{BB962C8B-B14F-4D97-AF65-F5344CB8AC3E}">
        <p14:creationId xmlns:p14="http://schemas.microsoft.com/office/powerpoint/2010/main" val="1683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550DC3-FFFF-6D40-44F4-8AC4513A9DBF}"/>
              </a:ext>
            </a:extLst>
          </p:cNvPr>
          <p:cNvSpPr>
            <a:spLocks noGrp="1"/>
          </p:cNvSpPr>
          <p:nvPr>
            <p:ph type="title"/>
          </p:nvPr>
        </p:nvSpPr>
        <p:spPr>
          <a:xfrm>
            <a:off x="581889" y="365125"/>
            <a:ext cx="5403273" cy="1988331"/>
          </a:xfrm>
        </p:spPr>
        <p:txBody>
          <a:bodyPr/>
          <a:lstStyle/>
          <a:p>
            <a:br>
              <a:rPr lang="nb-NO">
                <a:solidFill>
                  <a:schemeClr val="accent1">
                    <a:lumMod val="75000"/>
                  </a:schemeClr>
                </a:solidFill>
              </a:rPr>
            </a:br>
            <a:r>
              <a:rPr lang="nb-NO">
                <a:solidFill>
                  <a:schemeClr val="accent1">
                    <a:lumMod val="75000"/>
                  </a:schemeClr>
                </a:solidFill>
              </a:rPr>
              <a:t>Du må fortsette å gå foran</a:t>
            </a:r>
          </a:p>
        </p:txBody>
      </p:sp>
      <p:sp>
        <p:nvSpPr>
          <p:cNvPr id="3" name="Plassholder for innhold 2">
            <a:extLst>
              <a:ext uri="{FF2B5EF4-FFF2-40B4-BE49-F238E27FC236}">
                <a16:creationId xmlns:a16="http://schemas.microsoft.com/office/drawing/2014/main" id="{B7D091CE-7E36-B9AA-5AE6-71F94FBB488A}"/>
              </a:ext>
            </a:extLst>
          </p:cNvPr>
          <p:cNvSpPr>
            <a:spLocks noGrp="1"/>
          </p:cNvSpPr>
          <p:nvPr>
            <p:ph sz="half" idx="1"/>
          </p:nvPr>
        </p:nvSpPr>
        <p:spPr>
          <a:xfrm>
            <a:off x="581891" y="2713432"/>
            <a:ext cx="5437911" cy="3806248"/>
          </a:xfrm>
        </p:spPr>
        <p:txBody>
          <a:bodyPr/>
          <a:lstStyle/>
          <a:p>
            <a:pPr marL="0" indent="0">
              <a:lnSpc>
                <a:spcPct val="115000"/>
              </a:lnSpc>
              <a:buNone/>
            </a:pPr>
            <a:r>
              <a:rPr lang="nb-NO" sz="2800" kern="100">
                <a:effectLst/>
                <a:latin typeface="Calibri" panose="020F0502020204030204" pitchFamily="34" charset="0"/>
                <a:ea typeface="Calibri" panose="020F0502020204030204" pitchFamily="34" charset="0"/>
                <a:cs typeface="Times New Roman" panose="02020603050405020304" pitchFamily="18" charset="0"/>
              </a:rPr>
              <a:t>- god døgnrytme</a:t>
            </a:r>
          </a:p>
          <a:p>
            <a:pPr marL="0" indent="0">
              <a:lnSpc>
                <a:spcPct val="115000"/>
              </a:lnSpc>
              <a:buNone/>
            </a:pPr>
            <a:r>
              <a:rPr lang="nb-NO" sz="2800" kern="100">
                <a:effectLst/>
                <a:latin typeface="Calibri" panose="020F0502020204030204" pitchFamily="34" charset="0"/>
                <a:ea typeface="Calibri" panose="020F0502020204030204" pitchFamily="34" charset="0"/>
                <a:cs typeface="Times New Roman" panose="02020603050405020304" pitchFamily="18" charset="0"/>
              </a:rPr>
              <a:t>- god måltidsrytme</a:t>
            </a:r>
          </a:p>
          <a:p>
            <a:pPr marL="0" indent="0">
              <a:lnSpc>
                <a:spcPct val="115000"/>
              </a:lnSpc>
              <a:buNone/>
            </a:pPr>
            <a:r>
              <a:rPr lang="nb-NO" sz="2800" kern="100">
                <a:effectLst/>
                <a:latin typeface="Calibri" panose="020F0502020204030204" pitchFamily="34" charset="0"/>
                <a:ea typeface="Calibri" panose="020F0502020204030204" pitchFamily="34" charset="0"/>
                <a:cs typeface="Times New Roman" panose="02020603050405020304" pitchFamily="18" charset="0"/>
              </a:rPr>
              <a:t>- god aktivitetsrytme</a:t>
            </a:r>
          </a:p>
          <a:p>
            <a:pPr marL="0" indent="0">
              <a:lnSpc>
                <a:spcPct val="115000"/>
              </a:lnSpc>
              <a:buNone/>
            </a:pPr>
            <a:r>
              <a:rPr lang="nb-NO" sz="2800" kern="100">
                <a:effectLst/>
                <a:latin typeface="Calibri" panose="020F0502020204030204" pitchFamily="34" charset="0"/>
                <a:ea typeface="Calibri" panose="020F0502020204030204" pitchFamily="34" charset="0"/>
                <a:cs typeface="Times New Roman" panose="02020603050405020304" pitchFamily="18" charset="0"/>
              </a:rPr>
              <a:t>- god hygiene</a:t>
            </a:r>
          </a:p>
          <a:p>
            <a:pPr marL="0" indent="0">
              <a:lnSpc>
                <a:spcPct val="115000"/>
              </a:lnSpc>
              <a:buNone/>
            </a:pPr>
            <a:r>
              <a:rPr lang="nb-NO" sz="2800" kern="100">
                <a:effectLst/>
                <a:latin typeface="Calibri" panose="020F0502020204030204" pitchFamily="34" charset="0"/>
                <a:ea typeface="Calibri" panose="020F0502020204030204" pitchFamily="34" charset="0"/>
                <a:cs typeface="Times New Roman" panose="02020603050405020304" pitchFamily="18" charset="0"/>
              </a:rPr>
              <a:t>- god «være sammen» – rytme </a:t>
            </a:r>
          </a:p>
          <a:p>
            <a:endParaRPr lang="nb-NO"/>
          </a:p>
        </p:txBody>
      </p:sp>
      <p:sp>
        <p:nvSpPr>
          <p:cNvPr id="6" name="Plassholder for innhold 5">
            <a:extLst>
              <a:ext uri="{FF2B5EF4-FFF2-40B4-BE49-F238E27FC236}">
                <a16:creationId xmlns:a16="http://schemas.microsoft.com/office/drawing/2014/main" id="{AF5B1467-5D14-9376-45B3-AE198A225395}"/>
              </a:ext>
            </a:extLst>
          </p:cNvPr>
          <p:cNvSpPr>
            <a:spLocks noGrp="1"/>
          </p:cNvSpPr>
          <p:nvPr>
            <p:ph sz="half" idx="2"/>
          </p:nvPr>
        </p:nvSpPr>
        <p:spPr/>
        <p:txBody>
          <a:bodyPr/>
          <a:lstStyle/>
          <a:p>
            <a:endParaRPr lang="nb-NO"/>
          </a:p>
        </p:txBody>
      </p:sp>
      <p:pic>
        <p:nvPicPr>
          <p:cNvPr id="5" name="Bilde 4" descr="Et bilde som inneholder Menneskeansikt, klær, bursdagskake, person&#10;&#10;Automatisk generert beskrivelse">
            <a:extLst>
              <a:ext uri="{FF2B5EF4-FFF2-40B4-BE49-F238E27FC236}">
                <a16:creationId xmlns:a16="http://schemas.microsoft.com/office/drawing/2014/main" id="{15A4F3BA-351C-18E5-2089-C005EC8BE510}"/>
              </a:ext>
            </a:extLst>
          </p:cNvPr>
          <p:cNvPicPr>
            <a:picLocks noChangeAspect="1"/>
          </p:cNvPicPr>
          <p:nvPr/>
        </p:nvPicPr>
        <p:blipFill>
          <a:blip r:embed="rId3"/>
          <a:stretch>
            <a:fillRect/>
          </a:stretch>
        </p:blipFill>
        <p:spPr>
          <a:xfrm>
            <a:off x="6172199" y="0"/>
            <a:ext cx="6858000" cy="6858000"/>
          </a:xfrm>
          <a:prstGeom prst="rect">
            <a:avLst/>
          </a:prstGeom>
        </p:spPr>
      </p:pic>
    </p:spTree>
    <p:extLst>
      <p:ext uri="{BB962C8B-B14F-4D97-AF65-F5344CB8AC3E}">
        <p14:creationId xmlns:p14="http://schemas.microsoft.com/office/powerpoint/2010/main" val="49565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klær, person, Menneskeansikt, tegning&#10;&#10;Automatisk generert beskrivelse">
            <a:extLst>
              <a:ext uri="{FF2B5EF4-FFF2-40B4-BE49-F238E27FC236}">
                <a16:creationId xmlns:a16="http://schemas.microsoft.com/office/drawing/2014/main" id="{FC17BE46-C2B4-4E62-2685-BAB7C4A8C6EC}"/>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r="-3"/>
          <a:stretch/>
        </p:blipFill>
        <p:spPr>
          <a:xfrm>
            <a:off x="20" y="10"/>
            <a:ext cx="7037388" cy="6857990"/>
          </a:xfrm>
          <a:prstGeom prst="rect">
            <a:avLst/>
          </a:prstGeom>
          <a:noFill/>
        </p:spPr>
      </p:pic>
      <p:sp>
        <p:nvSpPr>
          <p:cNvPr id="11" name="Text Placeholder 2">
            <a:extLst>
              <a:ext uri="{FF2B5EF4-FFF2-40B4-BE49-F238E27FC236}">
                <a16:creationId xmlns:a16="http://schemas.microsoft.com/office/drawing/2014/main" id="{E36015B1-EC37-949D-CF8B-11F28B6B7445}"/>
              </a:ext>
            </a:extLst>
          </p:cNvPr>
          <p:cNvSpPr>
            <a:spLocks noGrp="1"/>
          </p:cNvSpPr>
          <p:nvPr>
            <p:ph type="body" idx="10"/>
          </p:nvPr>
        </p:nvSpPr>
        <p:spPr>
          <a:xfrm>
            <a:off x="7273326" y="3160295"/>
            <a:ext cx="3756537" cy="4787069"/>
          </a:xfrm>
        </p:spPr>
        <p:txBody>
          <a:bodyPr/>
          <a:lstStyle/>
          <a:p>
            <a:r>
              <a:rPr lang="en-US" sz="4400" err="1">
                <a:solidFill>
                  <a:schemeClr val="accent1">
                    <a:lumMod val="75000"/>
                  </a:schemeClr>
                </a:solidFill>
                <a:latin typeface="Georgia" panose="02040502050405020303" pitchFamily="18" charset="0"/>
              </a:rPr>
              <a:t>Bagatell</a:t>
            </a:r>
            <a:r>
              <a:rPr lang="en-US" sz="4400">
                <a:solidFill>
                  <a:schemeClr val="accent1">
                    <a:lumMod val="75000"/>
                  </a:schemeClr>
                </a:solidFill>
                <a:latin typeface="Georgia" panose="02040502050405020303" pitchFamily="18" charset="0"/>
              </a:rPr>
              <a:t> </a:t>
            </a:r>
          </a:p>
          <a:p>
            <a:r>
              <a:rPr lang="en-US" sz="4400" err="1">
                <a:solidFill>
                  <a:schemeClr val="accent1">
                    <a:lumMod val="75000"/>
                  </a:schemeClr>
                </a:solidFill>
                <a:latin typeface="Georgia" panose="02040502050405020303" pitchFamily="18" charset="0"/>
              </a:rPr>
              <a:t>eller</a:t>
            </a:r>
            <a:r>
              <a:rPr lang="en-US" sz="4400">
                <a:solidFill>
                  <a:schemeClr val="accent1">
                    <a:lumMod val="75000"/>
                  </a:schemeClr>
                </a:solidFill>
                <a:latin typeface="Georgia" panose="02040502050405020303" pitchFamily="18" charset="0"/>
              </a:rPr>
              <a:t> et </a:t>
            </a:r>
            <a:r>
              <a:rPr lang="en-US" sz="4400" err="1">
                <a:solidFill>
                  <a:schemeClr val="accent1">
                    <a:lumMod val="75000"/>
                  </a:schemeClr>
                </a:solidFill>
                <a:latin typeface="Georgia" panose="02040502050405020303" pitchFamily="18" charset="0"/>
              </a:rPr>
              <a:t>stort</a:t>
            </a:r>
            <a:r>
              <a:rPr lang="en-US" sz="4400">
                <a:solidFill>
                  <a:schemeClr val="accent1">
                    <a:lumMod val="75000"/>
                  </a:schemeClr>
                </a:solidFill>
                <a:latin typeface="Georgia" panose="02040502050405020303" pitchFamily="18" charset="0"/>
              </a:rPr>
              <a:t> problem?</a:t>
            </a:r>
          </a:p>
        </p:txBody>
      </p:sp>
    </p:spTree>
    <p:extLst>
      <p:ext uri="{BB962C8B-B14F-4D97-AF65-F5344CB8AC3E}">
        <p14:creationId xmlns:p14="http://schemas.microsoft.com/office/powerpoint/2010/main" val="121022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0FA3BF-C219-D953-A751-F16A472CC5BF}"/>
              </a:ext>
            </a:extLst>
          </p:cNvPr>
          <p:cNvSpPr>
            <a:spLocks noGrp="1"/>
          </p:cNvSpPr>
          <p:nvPr>
            <p:ph type="body" idx="10"/>
          </p:nvPr>
        </p:nvSpPr>
        <p:spPr>
          <a:xfrm>
            <a:off x="7663070" y="864705"/>
            <a:ext cx="3756537" cy="4518364"/>
          </a:xfrm>
        </p:spPr>
        <p:txBody>
          <a:bodyPr>
            <a:normAutofit/>
          </a:bodyPr>
          <a:lstStyle/>
          <a:p>
            <a:br>
              <a:rPr lang="nb-NO"/>
            </a:br>
            <a:r>
              <a:rPr lang="nb-NO" sz="4000" b="1">
                <a:solidFill>
                  <a:schemeClr val="accent1">
                    <a:lumMod val="75000"/>
                  </a:schemeClr>
                </a:solidFill>
                <a:latin typeface="Georgia" panose="02040502050405020303" pitchFamily="18" charset="0"/>
              </a:rPr>
              <a:t>For lite søvn </a:t>
            </a:r>
          </a:p>
          <a:p>
            <a:r>
              <a:rPr lang="nb-NO" sz="4000" b="1">
                <a:solidFill>
                  <a:schemeClr val="accent1">
                    <a:lumMod val="75000"/>
                  </a:schemeClr>
                </a:solidFill>
                <a:latin typeface="Georgia" panose="02040502050405020303" pitchFamily="18" charset="0"/>
              </a:rPr>
              <a:t>er et problem</a:t>
            </a:r>
          </a:p>
          <a:p>
            <a:endParaRPr lang="nb-NO" sz="4000">
              <a:solidFill>
                <a:schemeClr val="accent1">
                  <a:lumMod val="75000"/>
                </a:schemeClr>
              </a:solidFill>
              <a:latin typeface="Georgia" panose="02040502050405020303" pitchFamily="18" charset="0"/>
            </a:endParaRPr>
          </a:p>
          <a:p>
            <a:r>
              <a:rPr lang="nb-NO" sz="4000">
                <a:solidFill>
                  <a:schemeClr val="accent1">
                    <a:lumMod val="75000"/>
                  </a:schemeClr>
                </a:solidFill>
                <a:latin typeface="Georgia" panose="02040502050405020303" pitchFamily="18" charset="0"/>
              </a:rPr>
              <a:t>6. klassingen trenger 9-10 timer søvn</a:t>
            </a:r>
            <a:endParaRPr lang="nb-NO">
              <a:solidFill>
                <a:schemeClr val="accent1">
                  <a:lumMod val="75000"/>
                </a:schemeClr>
              </a:solidFill>
              <a:latin typeface="Georgia" panose="02040502050405020303" pitchFamily="18" charset="0"/>
            </a:endParaRPr>
          </a:p>
        </p:txBody>
      </p:sp>
      <p:pic>
        <p:nvPicPr>
          <p:cNvPr id="7" name="Plassholder for bilde 6" descr="Et bilde som inneholder innendørs, vegg, møbler, skrivepult&#10;&#10;Automatisk generert beskrivelse">
            <a:extLst>
              <a:ext uri="{FF2B5EF4-FFF2-40B4-BE49-F238E27FC236}">
                <a16:creationId xmlns:a16="http://schemas.microsoft.com/office/drawing/2014/main" id="{3C269575-116C-4AA7-B320-2A0E88AAF16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311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Barnekunst, datamaskin, tegnefilm, tegning&#10;&#10;Automatisk generert beskrivelse">
            <a:extLst>
              <a:ext uri="{FF2B5EF4-FFF2-40B4-BE49-F238E27FC236}">
                <a16:creationId xmlns:a16="http://schemas.microsoft.com/office/drawing/2014/main" id="{C708966C-AD49-F13A-60A3-8C6B065F5654}"/>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r="-3"/>
          <a:stretch/>
        </p:blipFill>
        <p:spPr>
          <a:xfrm>
            <a:off x="20" y="10"/>
            <a:ext cx="7037388" cy="6857990"/>
          </a:xfrm>
          <a:prstGeom prst="rect">
            <a:avLst/>
          </a:prstGeom>
          <a:noFill/>
        </p:spPr>
      </p:pic>
      <p:sp>
        <p:nvSpPr>
          <p:cNvPr id="8" name="Tittel 7">
            <a:extLst>
              <a:ext uri="{FF2B5EF4-FFF2-40B4-BE49-F238E27FC236}">
                <a16:creationId xmlns:a16="http://schemas.microsoft.com/office/drawing/2014/main" id="{91C7BAD3-6CED-48BD-198B-3F34DE304EA9}"/>
              </a:ext>
            </a:extLst>
          </p:cNvPr>
          <p:cNvSpPr>
            <a:spLocks noGrp="1"/>
          </p:cNvSpPr>
          <p:nvPr>
            <p:ph type="body" idx="10"/>
          </p:nvPr>
        </p:nvSpPr>
        <p:spPr>
          <a:xfrm>
            <a:off x="7331242" y="3308101"/>
            <a:ext cx="5133474" cy="4518364"/>
          </a:xfrm>
        </p:spPr>
        <p:txBody>
          <a:bodyPr>
            <a:normAutofit/>
          </a:bodyPr>
          <a:lstStyle/>
          <a:p>
            <a:br>
              <a:rPr lang="nb-NO"/>
            </a:br>
            <a:r>
              <a:rPr lang="nb-NO" sz="3600">
                <a:solidFill>
                  <a:schemeClr val="accent1">
                    <a:lumMod val="75000"/>
                  </a:schemeClr>
                </a:solidFill>
                <a:latin typeface="Georgia" panose="02040502050405020303" pitchFamily="18" charset="0"/>
              </a:rPr>
              <a:t>Det er det vi</a:t>
            </a:r>
          </a:p>
          <a:p>
            <a:r>
              <a:rPr lang="nb-NO" sz="3600">
                <a:solidFill>
                  <a:schemeClr val="accent1">
                    <a:lumMod val="75000"/>
                  </a:schemeClr>
                </a:solidFill>
                <a:latin typeface="Georgia" panose="02040502050405020303" pitchFamily="18" charset="0"/>
              </a:rPr>
              <a:t>GJØR som blir</a:t>
            </a:r>
          </a:p>
          <a:p>
            <a:r>
              <a:rPr lang="nb-NO" sz="3600">
                <a:solidFill>
                  <a:schemeClr val="accent1">
                    <a:lumMod val="75000"/>
                  </a:schemeClr>
                </a:solidFill>
                <a:latin typeface="Georgia" panose="02040502050405020303" pitchFamily="18" charset="0"/>
              </a:rPr>
              <a:t>innrammingen</a:t>
            </a:r>
            <a:endParaRPr lang="nb-NO">
              <a:solidFill>
                <a:schemeClr val="accent1">
                  <a:lumMod val="75000"/>
                </a:schemeClr>
              </a:solidFill>
              <a:latin typeface="Georgia" panose="02040502050405020303" pitchFamily="18" charset="0"/>
            </a:endParaRPr>
          </a:p>
        </p:txBody>
      </p:sp>
    </p:spTree>
    <p:extLst>
      <p:ext uri="{BB962C8B-B14F-4D97-AF65-F5344CB8AC3E}">
        <p14:creationId xmlns:p14="http://schemas.microsoft.com/office/powerpoint/2010/main" val="77687709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DEF0C-8729-4160-B874-871554D9A361}">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46A257-2593-4580-BD65-6599C4E6564F}">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104551-FDC4-4294-B86B-CBA8D495F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2130</Words>
  <Application>Microsoft Macintosh PowerPoint</Application>
  <PresentationFormat>Widescreen</PresentationFormat>
  <Paragraphs>133</Paragraphs>
  <Slides>19</Slides>
  <Notes>13</Notes>
  <HiddenSlides>0</HiddenSlides>
  <MMClips>0</MMClips>
  <ScaleCrop>false</ScaleCrop>
  <HeadingPairs>
    <vt:vector size="6" baseType="variant">
      <vt:variant>
        <vt:lpstr>Brukte skrifter</vt:lpstr>
      </vt:variant>
      <vt:variant>
        <vt:i4>9</vt:i4>
      </vt:variant>
      <vt:variant>
        <vt:lpstr>Tema</vt:lpstr>
      </vt:variant>
      <vt:variant>
        <vt:i4>5</vt:i4>
      </vt:variant>
      <vt:variant>
        <vt:lpstr>Lysbildetitler</vt:lpstr>
      </vt:variant>
      <vt:variant>
        <vt:i4>19</vt:i4>
      </vt:variant>
    </vt:vector>
  </HeadingPairs>
  <TitlesOfParts>
    <vt:vector size="33" baseType="lpstr">
      <vt:lpstr>Aptos</vt:lpstr>
      <vt:lpstr>Arial</vt:lpstr>
      <vt:lpstr>Calibri</vt:lpstr>
      <vt:lpstr>Calibri Light</vt:lpstr>
      <vt:lpstr>Georgia</vt:lpstr>
      <vt:lpstr>Helvetica</vt:lpstr>
      <vt:lpstr>Symbol</vt:lpstr>
      <vt:lpstr>Times New Roman</vt:lpstr>
      <vt:lpstr>Verdana</vt:lpstr>
      <vt:lpstr>4_Office-tema</vt:lpstr>
      <vt:lpstr>Egendefinert utforming</vt:lpstr>
      <vt:lpstr>5_Office-tema</vt:lpstr>
      <vt:lpstr>3_Office-tema</vt:lpstr>
      <vt:lpstr>6_Office-tema</vt:lpstr>
      <vt:lpstr>Hva trenger 6. klassingen?</vt:lpstr>
      <vt:lpstr>På vei bort fra deg og sosial nybegynner</vt:lpstr>
      <vt:lpstr> Foreldrestil:  Varme og kontroll</vt:lpstr>
      <vt:lpstr> Når skal du reagere? </vt:lpstr>
      <vt:lpstr>6. klassingen trenger at du har tenkt igjennom grensene dine </vt:lpstr>
      <vt:lpstr> Du må fortsette å gå foran</vt:lpstr>
      <vt:lpstr>PowerPoint-presentasjon</vt:lpstr>
      <vt:lpstr>PowerPoint-presentasjon</vt:lpstr>
      <vt:lpstr>PowerPoint-presentasjon</vt:lpstr>
      <vt:lpstr>Trenger mye respekt. Si unnskyld</vt:lpstr>
      <vt:lpstr> Trenger at du sier det som er bra</vt:lpstr>
      <vt:lpstr>Film!</vt:lpstr>
      <vt:lpstr>Vi bryter isen og leker</vt:lpstr>
      <vt:lpstr>PowerPoint-presentasjon</vt:lpstr>
      <vt:lpstr>Fremgangsmåte: 4 lapper hver og 5 spørsmål</vt:lpstr>
      <vt:lpstr>PowerPoint-presentasjon</vt:lpstr>
      <vt:lpstr>Felles oppsummering</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Kirsti Nebbenes</cp:lastModifiedBy>
  <cp:revision>2</cp:revision>
  <dcterms:created xsi:type="dcterms:W3CDTF">2023-01-27T13:13:49Z</dcterms:created>
  <dcterms:modified xsi:type="dcterms:W3CDTF">2024-09-16T08:07:54Z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