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Override2.xml" ContentType="application/vnd.openxmlformats-officedocument.themeOverrid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  <p:sldMasterId id="2147483690" r:id="rId2"/>
    <p:sldMasterId id="2147483683" r:id="rId3"/>
    <p:sldMasterId id="2147483659" r:id="rId4"/>
    <p:sldMasterId id="2147483675" r:id="rId5"/>
  </p:sldMasterIdLst>
  <p:notesMasterIdLst>
    <p:notesMasterId r:id="rId26"/>
  </p:notesMasterIdLst>
  <p:sldIdLst>
    <p:sldId id="261" r:id="rId6"/>
    <p:sldId id="288" r:id="rId7"/>
    <p:sldId id="283" r:id="rId8"/>
    <p:sldId id="263" r:id="rId9"/>
    <p:sldId id="278" r:id="rId10"/>
    <p:sldId id="302" r:id="rId11"/>
    <p:sldId id="281" r:id="rId12"/>
    <p:sldId id="273" r:id="rId13"/>
    <p:sldId id="272" r:id="rId14"/>
    <p:sldId id="275" r:id="rId15"/>
    <p:sldId id="274" r:id="rId16"/>
    <p:sldId id="279" r:id="rId17"/>
    <p:sldId id="289" r:id="rId18"/>
    <p:sldId id="303" r:id="rId19"/>
    <p:sldId id="290" r:id="rId20"/>
    <p:sldId id="285" r:id="rId21"/>
    <p:sldId id="286" r:id="rId22"/>
    <p:sldId id="364" r:id="rId23"/>
    <p:sldId id="280" r:id="rId24"/>
    <p:sldId id="270" r:id="rId25"/>
  </p:sldIdLst>
  <p:sldSz cx="12192000" cy="6858000"/>
  <p:notesSz cx="6858000" cy="91440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70423"/>
  </p:normalViewPr>
  <p:slideViewPr>
    <p:cSldViewPr snapToGrid="0" snapToObjects="1">
      <p:cViewPr varScale="1">
        <p:scale>
          <a:sx n="85" d="100"/>
          <a:sy n="85" d="100"/>
        </p:scale>
        <p:origin x="488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F54E7-8124-454F-9B33-AD9211C9D17E}" type="datetimeFigureOut">
              <a:rPr lang="nb-NO" smtClean="0"/>
              <a:t>09.11.2023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D5744-5A31-C948-9C8A-9EAFED7F7BB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5347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w188AxvbEE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o/users/alexas_fotos-686414/?utm_source=link-attribution&amp;utm_medium=referral&amp;utm_campaign=image&amp;utm_content=3599680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no/?utm_source=link-attribution&amp;utm_medium=referral&amp;utm_campaign=image&amp;utm_content=3599680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D5744-5A31-C948-9C8A-9EAFED7F7BB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5991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kan sove!</a:t>
            </a: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er søvnen som flytter det vi vil huske</a:t>
            </a: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 «sjøhest – venterommet» til «det store biblioteket»</a:t>
            </a: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Å sove er å sette i gang store flyttebølger.</a:t>
            </a: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Minnene blir flyttet til et trygt og sikkert sted i hjernens bibliotek.</a:t>
            </a: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vi lærer blir sortert og lagret. </a:t>
            </a:r>
          </a:p>
          <a:p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D5744-5A31-C948-9C8A-9EAFED7F7BB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6620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Hver eneste dag lærer vi litt mer og øver oss på alt mulig.</a:t>
            </a: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hjelper å øve, sier de voksne.</a:t>
            </a: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er bare nesten sant. </a:t>
            </a: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er øvelse + søvn som gjør at vi lærer.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D5744-5A31-C948-9C8A-9EAFED7F7BB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8236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pPr marL="0" indent="0">
              <a:buNone/>
            </a:pPr>
            <a:r>
              <a:rPr lang="nb-N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barna komme med sine eksempler. Husk å gjenta med innlevelse. </a:t>
            </a:r>
          </a:p>
          <a:p>
            <a:pPr marL="0" indent="0">
              <a:buNone/>
            </a:pPr>
            <a:r>
              <a:rPr lang="nb-N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alle barna få si noe. </a:t>
            </a:r>
          </a:p>
          <a:p>
            <a:pPr marL="0" indent="0">
              <a:buNone/>
            </a:pPr>
            <a:r>
              <a:rPr lang="nb-N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Anerkjenn alle utsagn.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49982-5B81-874C-B881-1EDA19FBF855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0184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barna komme med sine eksempler. Husk å gjenta med innlevelse. </a:t>
            </a:r>
          </a:p>
          <a:p>
            <a:pPr marL="0" indent="0">
              <a:buNone/>
            </a:pPr>
            <a:r>
              <a:rPr lang="nb-N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alle barna få si noe. </a:t>
            </a:r>
          </a:p>
          <a:p>
            <a:pPr marL="0" indent="0">
              <a:buNone/>
            </a:pPr>
            <a:r>
              <a:rPr lang="nb-N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Anerkjenn alle utsagn.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49982-5B81-874C-B881-1EDA19FBF855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8525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barna komme med forslag til gode ting å gjøre om kvelden.</a:t>
            </a:r>
          </a:p>
          <a:p>
            <a:pPr marL="0" indent="0">
              <a:buNone/>
            </a:pPr>
            <a:r>
              <a:rPr lang="nb-N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49982-5B81-874C-B881-1EDA19FBF855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3295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>
                <a:solidFill>
                  <a:schemeClr val="accent1"/>
                </a:solidFill>
              </a:rPr>
              <a:t>Videoen varer </a:t>
            </a:r>
            <a:r>
              <a:rPr lang="nb-NO" sz="1200" err="1">
                <a:solidFill>
                  <a:schemeClr val="accent1"/>
                </a:solidFill>
              </a:rPr>
              <a:t>ca</a:t>
            </a:r>
            <a:r>
              <a:rPr lang="nb-NO" sz="1200">
                <a:solidFill>
                  <a:schemeClr val="accent1"/>
                </a:solidFill>
              </a:rPr>
              <a:t> ett minutt. </a:t>
            </a:r>
          </a:p>
          <a:p>
            <a:endParaRPr lang="nb-NO" sz="1200">
              <a:solidFill>
                <a:schemeClr val="accent1"/>
              </a:solidFill>
            </a:endParaRPr>
          </a:p>
          <a:p>
            <a:r>
              <a:rPr lang="nb-NO" sz="1200">
                <a:solidFill>
                  <a:schemeClr val="accent1"/>
                </a:solidFill>
              </a:rPr>
              <a:t>Beskrivelse av leken: Et barn er bjørnen og ligger og sover på gulvet. De andre barna skal synge sangen og så vekke bjørnen etter «…aldri være trygg…». Ved å dytte forsiktig borti bjørnen på gulvet</a:t>
            </a:r>
          </a:p>
          <a:p>
            <a:r>
              <a:rPr lang="nb-NO" sz="1200">
                <a:solidFill>
                  <a:schemeClr val="accent1"/>
                </a:solidFill>
              </a:rPr>
              <a:t>Bjørnen våkner og løper etter barna for å fange dem. Det første barnet bjørnen fanger blir bjørn i neste runde. Vi holder på noen runder slik at 4-6 ulike barn er bjørner. I store klasser kan man dele opp i to grupper. Det bør ikke være mer enn 12-14 barn i hver gruppe</a:t>
            </a:r>
          </a:p>
          <a:p>
            <a:endParaRPr lang="nb-NO" sz="1200">
              <a:solidFill>
                <a:schemeClr val="accent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>
                <a:hlinkClick r:id="rId3"/>
              </a:rPr>
              <a:t>https://www.youtube.com/watch?v=lw188AxvbEE</a:t>
            </a:r>
            <a:endParaRPr lang="nb-NO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ADF47-4189-4EF1-B4E1-419FBCB02608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2457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b-NO" sz="1100" dirty="0">
                <a:solidFill>
                  <a:srgbClr val="191A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 setter oss i ringen og oppsummerer sammen.</a:t>
            </a:r>
            <a:endParaRPr lang="nb-NO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nb-NO" sz="1100" dirty="0">
                <a:solidFill>
                  <a:srgbClr val="191A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Prosess: Sende et stort kosedyr rundt i ringen. Alle får ordet etter tur. Vi sier en ting hver. Det er helt fint å si det samme som andre, eller noe annet. Vi tar et spørsmål av gangen. </a:t>
            </a:r>
            <a:endParaRPr lang="nb-NO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nb-NO" sz="1100" dirty="0">
                <a:solidFill>
                  <a:srgbClr val="191A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 bytter spørsmål underveis, f. eks når 5-6 elever har svart.</a:t>
            </a:r>
            <a:endParaRPr lang="nb-NO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nb-NO" sz="1100" dirty="0">
                <a:solidFill>
                  <a:srgbClr val="191A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Hva likte du i dag? </a:t>
            </a:r>
            <a:endParaRPr lang="nb-NO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nb-NO" sz="1100" dirty="0">
                <a:solidFill>
                  <a:srgbClr val="191A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Hva lærte du? </a:t>
            </a:r>
          </a:p>
          <a:p>
            <a:pPr marL="1143000" lvl="2" indent="-228600" algn="l">
              <a:buFont typeface="Arial" panose="020B0604020202020204" pitchFamily="34" charset="0"/>
              <a:buChar char="•"/>
              <a:tabLst>
                <a:tab pos="1371600" algn="l"/>
              </a:tabLst>
            </a:pPr>
            <a:endParaRPr lang="nb-NO" sz="1100" dirty="0">
              <a:solidFill>
                <a:srgbClr val="191A35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nb-NO" dirty="0"/>
              <a:t>Foto: Bildet er tatt av 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Bildet er tatt av </a:t>
            </a:r>
            <a:r>
              <a:rPr lang="nb-NO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Alexas_Fotos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fra </a:t>
            </a:r>
            <a:r>
              <a:rPr lang="nb-NO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143000" lvl="2" indent="-228600" algn="l">
              <a:buFont typeface="Arial" panose="020B0604020202020204" pitchFamily="34" charset="0"/>
              <a:buChar char="•"/>
              <a:tabLst>
                <a:tab pos="1371600" algn="l"/>
              </a:tabLst>
            </a:pPr>
            <a:endParaRPr lang="nb-NO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sz="1200" dirty="0">
              <a:ea typeface="+mn-lt"/>
              <a:cs typeface="+mn-lt"/>
            </a:endParaRPr>
          </a:p>
          <a:p>
            <a:pPr marL="0" indent="0">
              <a:buNone/>
            </a:pPr>
            <a:endParaRPr lang="nb-NO" sz="1200" dirty="0">
              <a:ea typeface="+mn-lt"/>
              <a:cs typeface="+mn-lt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E9971-35A5-C144-955B-B463B8C9BB68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81536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49982-5B81-874C-B881-1EDA19FBF855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912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Inngangsmusikk: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/>
              <a:t>https</a:t>
            </a:r>
            <a:r>
              <a:rPr lang="nb-NO" dirty="0"/>
              <a:t>://</a:t>
            </a:r>
            <a:r>
              <a:rPr lang="nb-NO" dirty="0" err="1"/>
              <a:t>iokommune.sharepoint.com</a:t>
            </a:r>
            <a:r>
              <a:rPr lang="nb-NO" dirty="0"/>
              <a:t>/</a:t>
            </a:r>
            <a:r>
              <a:rPr lang="nb-NO" dirty="0" err="1"/>
              <a:t>sites</a:t>
            </a:r>
            <a:r>
              <a:rPr lang="nb-NO" dirty="0"/>
              <a:t>/</a:t>
            </a:r>
            <a:r>
              <a:rPr lang="nb-NO" dirty="0" err="1"/>
              <a:t>OPVRobustebarn</a:t>
            </a:r>
            <a:r>
              <a:rPr lang="nb-NO" dirty="0"/>
              <a:t>-prosjekt/_layouts/15/</a:t>
            </a:r>
            <a:r>
              <a:rPr lang="nb-NO" dirty="0" err="1"/>
              <a:t>stream.aspx?id</a:t>
            </a:r>
            <a:r>
              <a:rPr lang="nb-NO" dirty="0"/>
              <a:t>=%2Fsites%2FOPVRobustebarn%2Dprosjekt%2FShared%20Documents%2FGeneral%2FMusikkvideo%2FRobuste%20barn%20Can%27t%20Stop%20The%20Feeling%2Emp4&amp;nav=eyJyZWZlcnJhbEluZm8iOnsicmVmZXJyYWxBcHAiOiJTdHJlYW1XZWJBcHAiLCJyZWZlcnJhbFZpZXciOiJTaGFyZURpYWxvZyIsInJlZmVycmFsQXBwUGxhdGZvcm0iOiJXZWIiLCJyZWZlcnJhbE1vZGUiOiJ2aWV3In19&amp;ga=1&amp;referrer=StreamWebApp%2EWeb&amp;referrerScenario=AddressBarCopied%2Eview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49982-5B81-874C-B881-1EDA19FBF85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6743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b-NO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Lyd – og bildefortelling om søvn</a:t>
            </a:r>
            <a:endParaRPr lang="nb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“Nå skal vi se og høre en fortelling om hva som skjer når vi sover.”</a:t>
            </a:r>
            <a:endParaRPr lang="nb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nb-NO" sz="1800" dirty="0">
                <a:solidFill>
                  <a:srgbClr val="191A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Trykk på lydikonet i presentasjonen og spill av fortellerstemmen.</a:t>
            </a:r>
            <a:endParaRPr lang="nb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nb-NO" sz="1800" dirty="0">
                <a:solidFill>
                  <a:srgbClr val="191A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Varighet: 4 minutter</a:t>
            </a:r>
            <a:endParaRPr lang="nb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nb-NO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ADF47-4189-4EF1-B4E1-419FBCB02608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6037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Husker du vi lærte at kroppen vasker seg selv på innsiden mens vi sover?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49982-5B81-874C-B881-1EDA19FBF85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0297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har også lært at det blå lyset fra skjermene vekker hjernen.</a:t>
            </a:r>
          </a:p>
          <a:p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D5744-5A31-C948-9C8A-9EAFED7F7BB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516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Kanskje syns du at det er kjedelig å sove. </a:t>
            </a: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skjer jo ingenting spennende når du sover, vel!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D5744-5A31-C948-9C8A-9EAFED7F7BB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3754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Joda, hjernen jobber masse om natten.</a:t>
            </a:r>
          </a:p>
          <a:p>
            <a:r>
              <a:rPr lang="nb-NO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 du ikke sover, vil du glemme det du lærer. Det blir borte.</a:t>
            </a: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Å sove er som å trykke på lagringsknappen. </a:t>
            </a:r>
          </a:p>
          <a:p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D5744-5A31-C948-9C8A-9EAFED7F7BB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8299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Tenk deg at hjernen har et venterom som tar imot alt du lærer.</a:t>
            </a: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Dette venterommet ligner på en sjøhest og er ikke særlig stort.</a:t>
            </a: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blir fort fullt der.</a:t>
            </a: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er ikke plass til så mye i denne lille sjøhesten.</a:t>
            </a: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skjer når det blir helt fullt?</a:t>
            </a: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begynner vi å glemme.</a:t>
            </a:r>
          </a:p>
          <a:p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D5744-5A31-C948-9C8A-9EAFED7F7BB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2097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 hjernen er jo kjempestor!</a:t>
            </a: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er plass til mye her!</a:t>
            </a: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Hjernen er som et bibliotek, med mange avdelinger. </a:t>
            </a: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avdeling for nye ord. En avdeling for nye bevegelser. En avdeling for tall og matematikk.</a:t>
            </a: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kan vi gjøre for å flytte det nye vi lærer fra sjøhest-venterommet til det store biblioteket i hjernen?</a:t>
            </a: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D5744-5A31-C948-9C8A-9EAFED7F7BB9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799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4840357" y="1570383"/>
            <a:ext cx="689730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9475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68689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 descr="Et bilde som inneholder silhuetter, vektorgrafikk&#10;&#10;Automatisk generert beskrivelse">
            <a:extLst>
              <a:ext uri="{FF2B5EF4-FFF2-40B4-BE49-F238E27FC236}">
                <a16:creationId xmlns:a16="http://schemas.microsoft.com/office/drawing/2014/main" id="{99FFA154-DCE0-6E14-6A4A-E98B3C10E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775450" y="-1577975"/>
            <a:ext cx="8707438" cy="910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98246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06191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4">
            <a:extLst>
              <a:ext uri="{FF2B5EF4-FFF2-40B4-BE49-F238E27FC236}">
                <a16:creationId xmlns:a16="http://schemas.microsoft.com/office/drawing/2014/main" id="{491D9613-025E-42C8-3BB1-BF2B1E5A2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49525" y="1119188"/>
            <a:ext cx="10007600" cy="707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51571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10776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4840357" y="1570383"/>
            <a:ext cx="689730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0360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A7C1CA75-268F-115A-051E-7919BA01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4EB9FF26-C901-C14A-3545-41583985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5075" y="-100013"/>
            <a:ext cx="7564438" cy="772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717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>
            <a:extLst>
              <a:ext uri="{FF2B5EF4-FFF2-40B4-BE49-F238E27FC236}">
                <a16:creationId xmlns:a16="http://schemas.microsoft.com/office/drawing/2014/main" id="{FEADF123-B057-C8CC-F318-4627C8655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5425" y="927100"/>
            <a:ext cx="3040063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83232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bilde 7"/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/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393315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993914" y="5227983"/>
            <a:ext cx="5546034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7278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0893" y="4914276"/>
            <a:ext cx="8980968" cy="109984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788553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4388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1082675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8" y="3882881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67032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42194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EF609B4-F000-442E-FEB9-7CE45F385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831975"/>
            <a:ext cx="2741613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195695A0-885F-3B7B-FB25-E6028FAB0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341813" y="-271463"/>
            <a:ext cx="12220576" cy="863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347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2BF6742-5C80-2033-2FC9-CC7A52349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ECA5D7B4-2D13-8EBB-9024-4766F7416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27238" y="-947738"/>
            <a:ext cx="13496926" cy="953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150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22EF9C6B-B7DF-6732-F01F-417CF1499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0D4AD9FB-9BA8-A986-AE03-8A9B1E478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68363" y="-1128713"/>
            <a:ext cx="8683626" cy="887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27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A7C1CA75-268F-115A-051E-7919BA01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4EB9FF26-C901-C14A-3545-41583985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5075" y="-100013"/>
            <a:ext cx="7564438" cy="772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068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FA98772-1707-472E-7C16-5C97CF5DA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92606950-D668-0CA9-A234-61993C1F5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2600" y="263525"/>
            <a:ext cx="5816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06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bilde 7"/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/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240039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43754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e 3">
            <a:extLst>
              <a:ext uri="{FF2B5EF4-FFF2-40B4-BE49-F238E27FC236}">
                <a16:creationId xmlns:a16="http://schemas.microsoft.com/office/drawing/2014/main" id="{4BF44FF5-9772-1B26-DE4A-2514BCBDC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ilde 8" descr="Et bilde som inneholder leke, vektorgrafikk&#10;&#10;Automatisk generert beskrivelse">
            <a:extLst>
              <a:ext uri="{FF2B5EF4-FFF2-40B4-BE49-F238E27FC236}">
                <a16:creationId xmlns:a16="http://schemas.microsoft.com/office/drawing/2014/main" id="{F77E550E-EC4C-2FD2-4759-0127F16B5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35038" y="-315913"/>
            <a:ext cx="7329488" cy="748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e 6">
            <a:extLst>
              <a:ext uri="{FF2B5EF4-FFF2-40B4-BE49-F238E27FC236}">
                <a16:creationId xmlns:a16="http://schemas.microsoft.com/office/drawing/2014/main" id="{31DA153D-2336-1430-E7B2-06BEA23DA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Bilde 7">
            <a:extLst>
              <a:ext uri="{FF2B5EF4-FFF2-40B4-BE49-F238E27FC236}">
                <a16:creationId xmlns:a16="http://schemas.microsoft.com/office/drawing/2014/main" id="{7E6A3F37-1FBA-6D37-1A1D-1F105E858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1625" y="-1427163"/>
            <a:ext cx="12182475" cy="860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8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ssholder for tittel 1">
            <a:extLst>
              <a:ext uri="{FF2B5EF4-FFF2-40B4-BE49-F238E27FC236}">
                <a16:creationId xmlns:a16="http://schemas.microsoft.com/office/drawing/2014/main" id="{305888C2-B1AC-EC6A-7FBE-F27F9A605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2613" y="365125"/>
            <a:ext cx="1099343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9219" name="Plassholder for tekst 2">
            <a:extLst>
              <a:ext uri="{FF2B5EF4-FFF2-40B4-BE49-F238E27FC236}">
                <a16:creationId xmlns:a16="http://schemas.microsoft.com/office/drawing/2014/main" id="{D5CA50F6-058B-2604-36A2-8063DFCDB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2613" y="1825625"/>
            <a:ext cx="10993437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pic>
        <p:nvPicPr>
          <p:cNvPr id="9220" name="Bilde 3">
            <a:extLst>
              <a:ext uri="{FF2B5EF4-FFF2-40B4-BE49-F238E27FC236}">
                <a16:creationId xmlns:a16="http://schemas.microsoft.com/office/drawing/2014/main" id="{78C2D3AE-5CC6-E47F-0F72-D4A72E1BF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41" r:id="rId3"/>
    <p:sldLayoutId id="2147483730" r:id="rId4"/>
    <p:sldLayoutId id="2147483742" r:id="rId5"/>
    <p:sldLayoutId id="2147483745" r:id="rId6"/>
    <p:sldLayoutId id="2147483746" r:id="rId7"/>
    <p:sldLayoutId id="2147483747" r:id="rId8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Bilde 1">
            <a:extLst>
              <a:ext uri="{FF2B5EF4-FFF2-40B4-BE49-F238E27FC236}">
                <a16:creationId xmlns:a16="http://schemas.microsoft.com/office/drawing/2014/main" id="{B3682CAB-3FB0-E076-BC37-A02212167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1" r:id="rId2"/>
    <p:sldLayoutId id="2147483732" r:id="rId3"/>
    <p:sldLayoutId id="2147483733" r:id="rId4"/>
    <p:sldLayoutId id="2147483734" r:id="rId5"/>
    <p:sldLayoutId id="2147483735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7.png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7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7.png"/><Relationship Id="rId5" Type="http://schemas.openxmlformats.org/officeDocument/2006/relationships/image" Target="../media/image25.jpe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okommune.sharepoint.com/sites/OPVRobustebarn-prosjekt/_layouts/15/stream.aspx?id=%2Fsites%2FOPVRobustebarn%2Dprosjekt%2FShared%20Documents%2FGeneral%2FMusikkvideo%2FRobuste%20barn%20Can%27t%20Stop%20The%20Feeling%2Emp4&amp;nav=eyJyZWZlcnJhbEluZm8iOnsicmVmZXJyYWxBcHAiOiJTdHJlYW1XZWJBcHAiLCJyZWZlcnJhbFZpZXciOiJTaGFyZURpYWxvZyIsInJlZmVycmFsQXBwUGxhdGZvcm0iOiJXZWIiLCJyZWZlcnJhbE1vZGUiOiJ2aWV3In19&amp;ga=1&amp;referrer=StreamWebApp%2EWeb&amp;referrerScenario=AddressBarCopied%2Evie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7.pn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media4.m4a"/><Relationship Id="rId7" Type="http://schemas.openxmlformats.org/officeDocument/2006/relationships/image" Target="../media/image21.png"/><Relationship Id="rId2" Type="http://schemas.microsoft.com/office/2007/relationships/media" Target="../media/media4.m4a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7.png"/><Relationship Id="rId5" Type="http://schemas.openxmlformats.org/officeDocument/2006/relationships/image" Target="../media/image22.jpe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EA47DF-ED2C-5B98-1D78-FB9F94D61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9073" y="5178174"/>
            <a:ext cx="8692787" cy="835943"/>
          </a:xfrm>
        </p:spPr>
        <p:txBody>
          <a:bodyPr/>
          <a:lstStyle/>
          <a:p>
            <a:r>
              <a:rPr lang="nb-NO" sz="4800" dirty="0"/>
              <a:t>Søvn 3.trinn: </a:t>
            </a:r>
            <a:br>
              <a:rPr lang="nb-NO" sz="4800" dirty="0"/>
            </a:br>
            <a:r>
              <a:rPr lang="nb-NO" sz="4800" dirty="0"/>
              <a:t>Søvn som lagringsknapp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tekst, hylle, bok, innendørs&#10;&#10;Automatisk generert beskrivelse">
            <a:extLst>
              <a:ext uri="{FF2B5EF4-FFF2-40B4-BE49-F238E27FC236}">
                <a16:creationId xmlns:a16="http://schemas.microsoft.com/office/drawing/2014/main" id="{368B3D1E-D7B9-9A50-EB05-EC236944EB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noFill/>
        </p:spPr>
      </p:pic>
      <p:pic>
        <p:nvPicPr>
          <p:cNvPr id="8" name="Lyd 7">
            <a:extLst>
              <a:ext uri="{FF2B5EF4-FFF2-40B4-BE49-F238E27FC236}">
                <a16:creationId xmlns:a16="http://schemas.microsoft.com/office/drawing/2014/main" id="{8B534CC5-3343-4DA7-BA50-EC1F88AFA6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6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27"/>
    </mc:Choice>
    <mc:Fallback xmlns="">
      <p:transition spd="slow" advTm="290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85B79D7F-B76F-9A1C-FC02-ADC64AFDE3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noFill/>
        </p:spPr>
      </p:pic>
      <p:pic>
        <p:nvPicPr>
          <p:cNvPr id="4" name="Lyd 3">
            <a:extLst>
              <a:ext uri="{FF2B5EF4-FFF2-40B4-BE49-F238E27FC236}">
                <a16:creationId xmlns:a16="http://schemas.microsoft.com/office/drawing/2014/main" id="{8764E9F1-AA43-D2FE-EE67-EEE00A05A6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4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57"/>
    </mc:Choice>
    <mc:Fallback xmlns="">
      <p:transition spd="slow" advTm="263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lassholder for innhold 13" descr="Et bilde som inneholder innendørs&#10;&#10;Automatisk generert beskrivelse">
            <a:extLst>
              <a:ext uri="{FF2B5EF4-FFF2-40B4-BE49-F238E27FC236}">
                <a16:creationId xmlns:a16="http://schemas.microsoft.com/office/drawing/2014/main" id="{5B45F89A-3F1B-C659-5C00-07C47CD148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noFill/>
        </p:spPr>
      </p:pic>
      <p:pic>
        <p:nvPicPr>
          <p:cNvPr id="4" name="Lyd 3">
            <a:extLst>
              <a:ext uri="{FF2B5EF4-FFF2-40B4-BE49-F238E27FC236}">
                <a16:creationId xmlns:a16="http://schemas.microsoft.com/office/drawing/2014/main" id="{ACD95D40-DCD3-E759-66DC-FCC046705D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56"/>
    </mc:Choice>
    <mc:Fallback xmlns="">
      <p:transition spd="slow" advTm="19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86F1B6D-108A-51E0-2155-ABDCEFDEFF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13713" y="2643822"/>
            <a:ext cx="6062134" cy="36068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nb-NO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Hva </a:t>
            </a:r>
            <a:r>
              <a:rPr lang="nb-NO" sz="4800" dirty="0">
                <a:ea typeface="Times New Roman" panose="02020603050405020304" pitchFamily="18" charset="0"/>
                <a:cs typeface="Times New Roman" panose="02020603050405020304" pitchFamily="18" charset="0"/>
              </a:rPr>
              <a:t>lærer du </a:t>
            </a:r>
          </a:p>
          <a:p>
            <a:pPr marL="0" indent="0">
              <a:buNone/>
            </a:pPr>
            <a:r>
              <a:rPr lang="nb-NO" sz="4800" dirty="0">
                <a:ea typeface="Times New Roman" panose="02020603050405020304" pitchFamily="18" charset="0"/>
                <a:cs typeface="Times New Roman" panose="02020603050405020304" pitchFamily="18" charset="0"/>
              </a:rPr>
              <a:t>og øver du</a:t>
            </a:r>
          </a:p>
          <a:p>
            <a:pPr marL="0" indent="0">
              <a:buNone/>
            </a:pPr>
            <a:r>
              <a:rPr lang="nb-NO" sz="4800">
                <a:ea typeface="Times New Roman" panose="02020603050405020304" pitchFamily="18" charset="0"/>
                <a:cs typeface="Times New Roman" panose="02020603050405020304" pitchFamily="18" charset="0"/>
              </a:rPr>
              <a:t>om </a:t>
            </a:r>
            <a:r>
              <a:rPr lang="nb-NO" sz="4800" dirty="0">
                <a:ea typeface="Times New Roman" panose="02020603050405020304" pitchFamily="18" charset="0"/>
                <a:cs typeface="Times New Roman" panose="02020603050405020304" pitchFamily="18" charset="0"/>
              </a:rPr>
              <a:t>dagen?</a:t>
            </a:r>
          </a:p>
          <a:p>
            <a:pPr marL="0" indent="0">
              <a:buNone/>
            </a:pPr>
            <a:endParaRPr lang="nb-NO" sz="4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40182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86F1B6D-108A-51E0-2155-ABDCEFDEFF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13713" y="2643822"/>
            <a:ext cx="6062134" cy="36068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nb-NO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Hva gjør søvnen med det du har lært</a:t>
            </a:r>
            <a:r>
              <a:rPr lang="nb-NO" sz="4800" dirty="0"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nb-NO" sz="4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5603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86F1B6D-108A-51E0-2155-ABDCEFDEFF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8723" y="2433960"/>
            <a:ext cx="6062134" cy="36068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nb-NO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Hva hjelper deg til å sovne om kvelden? </a:t>
            </a:r>
          </a:p>
          <a:p>
            <a:pPr marL="0" indent="0">
              <a:buNone/>
            </a:pPr>
            <a:endParaRPr lang="nb-NO" sz="4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6430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0FA9807-ADA6-A343-921A-E07D03FF8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177" y="823744"/>
            <a:ext cx="7296786" cy="1500320"/>
          </a:xfrm>
        </p:spPr>
        <p:txBody>
          <a:bodyPr>
            <a:normAutofit/>
          </a:bodyPr>
          <a:lstStyle/>
          <a:p>
            <a:r>
              <a:rPr lang="nb-NO" sz="4400" dirty="0">
                <a:solidFill>
                  <a:schemeClr val="accent1"/>
                </a:solidFill>
              </a:rPr>
              <a:t>Vi synger og leker </a:t>
            </a:r>
            <a:br>
              <a:rPr lang="nb-NO" sz="4400" dirty="0">
                <a:solidFill>
                  <a:schemeClr val="accent1"/>
                </a:solidFill>
              </a:rPr>
            </a:br>
            <a:r>
              <a:rPr lang="nb-NO" sz="4400" dirty="0">
                <a:solidFill>
                  <a:schemeClr val="accent1"/>
                </a:solidFill>
              </a:rPr>
              <a:t>«Bjørnen sover»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BEF6AA0-3F25-05A0-5597-9FB37E04FF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7968" y="2883858"/>
            <a:ext cx="3338377" cy="245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78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8C4D59-A565-1CA6-C8A5-050F36C19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b-NO"/>
            </a:br>
            <a:r>
              <a:rPr lang="nb-NO">
                <a:solidFill>
                  <a:schemeClr val="accent1"/>
                </a:solidFill>
              </a:rPr>
              <a:t>Vi oppsummer sammen i ringen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2AD62F-0DB6-602E-20E5-5B39ABE89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4908" y="2122488"/>
            <a:ext cx="5437911" cy="3806248"/>
          </a:xfrm>
        </p:spPr>
        <p:txBody>
          <a:bodyPr/>
          <a:lstStyle/>
          <a:p>
            <a:pPr marL="0" indent="0">
              <a:buNone/>
            </a:pPr>
            <a:endParaRPr lang="nb-NO" sz="2400">
              <a:ea typeface="+mn-lt"/>
              <a:cs typeface="+mn-lt"/>
            </a:endParaRPr>
          </a:p>
          <a:p>
            <a:pPr lvl="2"/>
            <a:r>
              <a:rPr lang="nb-NO" sz="3200">
                <a:solidFill>
                  <a:schemeClr val="accent1"/>
                </a:solidFill>
                <a:ea typeface="+mn-lt"/>
                <a:cs typeface="+mn-lt"/>
              </a:rPr>
              <a:t>Hva likte du i dag? </a:t>
            </a:r>
          </a:p>
          <a:p>
            <a:pPr lvl="2"/>
            <a:r>
              <a:rPr lang="nb-NO" sz="3200">
                <a:solidFill>
                  <a:schemeClr val="accent1"/>
                </a:solidFill>
                <a:ea typeface="+mn-lt"/>
                <a:cs typeface="+mn-lt"/>
              </a:rPr>
              <a:t>Hva lærte du? </a:t>
            </a:r>
          </a:p>
          <a:p>
            <a:pPr lvl="2"/>
            <a:r>
              <a:rPr lang="nb-NO" sz="3200">
                <a:solidFill>
                  <a:schemeClr val="accent1"/>
                </a:solidFill>
                <a:ea typeface="+mn-lt"/>
                <a:cs typeface="+mn-lt"/>
              </a:rPr>
              <a:t>Hvorfor er dette viktig å snakke om? </a:t>
            </a:r>
          </a:p>
        </p:txBody>
      </p:sp>
      <p:pic>
        <p:nvPicPr>
          <p:cNvPr id="5" name="Plassholder for innhold 4" descr="Et bilde som inneholder brun&#10;&#10;Automatisk generert beskrivelse">
            <a:extLst>
              <a:ext uri="{FF2B5EF4-FFF2-40B4-BE49-F238E27FC236}">
                <a16:creationId xmlns:a16="http://schemas.microsoft.com/office/drawing/2014/main" id="{7E0CCFED-A70F-0DDA-2C0F-F34F5FB814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072626" y="2304762"/>
            <a:ext cx="3798345" cy="3806825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500FDEC-0B7A-8C81-873B-550829422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868" y="2678840"/>
            <a:ext cx="7981120" cy="1500320"/>
          </a:xfrm>
        </p:spPr>
        <p:txBody>
          <a:bodyPr>
            <a:normAutofit/>
          </a:bodyPr>
          <a:lstStyle/>
          <a:p>
            <a:r>
              <a:rPr lang="nb-NO" sz="4800" dirty="0">
                <a:solidFill>
                  <a:schemeClr val="accent1"/>
                </a:solidFill>
                <a:latin typeface="+mn-lt"/>
              </a:rPr>
              <a:t>Dele ut søvnskriv til foresatte som ranselpost</a:t>
            </a:r>
          </a:p>
        </p:txBody>
      </p:sp>
    </p:spTree>
    <p:extLst>
      <p:ext uri="{BB962C8B-B14F-4D97-AF65-F5344CB8AC3E}">
        <p14:creationId xmlns:p14="http://schemas.microsoft.com/office/powerpoint/2010/main" val="407950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64"/>
    </mc:Choice>
    <mc:Fallback xmlns="">
      <p:transition spd="slow" advTm="9664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elektronikk, computer, datamaskin&#10;&#10;Automatisk generert beskrivelse">
            <a:extLst>
              <a:ext uri="{FF2B5EF4-FFF2-40B4-BE49-F238E27FC236}">
                <a16:creationId xmlns:a16="http://schemas.microsoft.com/office/drawing/2014/main" id="{166AD9D6-23BE-292F-0C8A-7EAF8312D2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650" y="68263"/>
            <a:ext cx="10837863" cy="6721475"/>
          </a:xfrm>
          <a:prstGeom prst="rect">
            <a:avLst/>
          </a:prstGeom>
          <a:noFill/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BD0801A-E72D-84BB-EDB8-D0990C1A767F}"/>
              </a:ext>
            </a:extLst>
          </p:cNvPr>
          <p:cNvSpPr txBox="1"/>
          <p:nvPr/>
        </p:nvSpPr>
        <p:spPr>
          <a:xfrm>
            <a:off x="3894666" y="1049867"/>
            <a:ext cx="50461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/>
              <a:t>Tegningene er laget av en datamaskin som bruker kunstig intelligens.</a:t>
            </a:r>
          </a:p>
          <a:p>
            <a:endParaRPr lang="nb-NO" sz="3200" b="1" dirty="0"/>
          </a:p>
          <a:p>
            <a:r>
              <a:rPr lang="nb-NO" sz="3200" b="1" dirty="0"/>
              <a:t>Takk til DALL-E for fine tegninger.</a:t>
            </a:r>
          </a:p>
        </p:txBody>
      </p:sp>
    </p:spTree>
    <p:extLst>
      <p:ext uri="{BB962C8B-B14F-4D97-AF65-F5344CB8AC3E}">
        <p14:creationId xmlns:p14="http://schemas.microsoft.com/office/powerpoint/2010/main" val="3724452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DB3810-1852-0048-9FC9-2BA8CBC16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766906"/>
            <a:ext cx="10993584" cy="1325563"/>
          </a:xfrm>
        </p:spPr>
        <p:txBody>
          <a:bodyPr/>
          <a:lstStyle/>
          <a:p>
            <a:r>
              <a:rPr lang="nb-NO" dirty="0">
                <a:solidFill>
                  <a:schemeClr val="accent1"/>
                </a:solidFill>
              </a:rPr>
              <a:t>Vi lager en ring og setter oss ned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71E5C1-4065-11EF-BCD3-9E36D3ED3B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312" y="1825913"/>
            <a:ext cx="5437911" cy="3806248"/>
          </a:xfrm>
        </p:spPr>
        <p:txBody>
          <a:bodyPr/>
          <a:lstStyle/>
          <a:p>
            <a:pPr marL="0" indent="0">
              <a:buNone/>
            </a:pPr>
            <a:endParaRPr lang="nb-NO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nb-NO" sz="2800" dirty="0">
                <a:solidFill>
                  <a:schemeClr val="accent1"/>
                </a:solidFill>
              </a:rPr>
              <a:t>Vi spiller inngangsmusikken! </a:t>
            </a:r>
          </a:p>
          <a:p>
            <a:r>
              <a:rPr lang="nb-NO" sz="2800" dirty="0">
                <a:solidFill>
                  <a:schemeClr val="accent1"/>
                </a:solidFill>
              </a:rPr>
              <a:t>Vi rydder klasserom</a:t>
            </a:r>
          </a:p>
          <a:p>
            <a:r>
              <a:rPr lang="nb-NO" sz="2800" dirty="0">
                <a:solidFill>
                  <a:schemeClr val="accent1"/>
                </a:solidFill>
              </a:rPr>
              <a:t> Vi samles i ringen</a:t>
            </a:r>
          </a:p>
          <a:p>
            <a:endParaRPr lang="nb-NO" sz="2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b-NO" dirty="0">
                <a:solidFill>
                  <a:schemeClr val="accent1"/>
                </a:solidFill>
              </a:rPr>
              <a:t>Robuste Barn </a:t>
            </a:r>
            <a:r>
              <a:rPr lang="nb-NO" dirty="0">
                <a:solidFill>
                  <a:schemeClr val="accent1"/>
                </a:solidFill>
                <a:hlinkClick r:id="rId3"/>
              </a:rPr>
              <a:t>«</a:t>
            </a:r>
            <a:r>
              <a:rPr lang="nb-NO" dirty="0" err="1">
                <a:solidFill>
                  <a:schemeClr val="accent1"/>
                </a:solidFill>
                <a:hlinkClick r:id="rId3"/>
              </a:rPr>
              <a:t>Can´t</a:t>
            </a:r>
            <a:r>
              <a:rPr lang="nb-NO" dirty="0">
                <a:solidFill>
                  <a:schemeClr val="accent1"/>
                </a:solidFill>
                <a:hlinkClick r:id="rId3"/>
              </a:rPr>
              <a:t> stop </a:t>
            </a:r>
            <a:r>
              <a:rPr lang="nb-NO" dirty="0" err="1">
                <a:solidFill>
                  <a:schemeClr val="accent1"/>
                </a:solidFill>
                <a:hlinkClick r:id="rId3"/>
              </a:rPr>
              <a:t>the</a:t>
            </a:r>
            <a:r>
              <a:rPr lang="nb-NO" dirty="0">
                <a:solidFill>
                  <a:schemeClr val="accent1"/>
                </a:solidFill>
                <a:hlinkClick r:id="rId3"/>
              </a:rPr>
              <a:t> feeling» </a:t>
            </a:r>
            <a:endParaRPr lang="nb-NO" sz="2800" dirty="0">
              <a:solidFill>
                <a:schemeClr val="accent1"/>
              </a:solidFill>
            </a:endParaRPr>
          </a:p>
          <a:p>
            <a:endParaRPr lang="nb-NO" sz="2800" dirty="0">
              <a:solidFill>
                <a:schemeClr val="accent1"/>
              </a:solidFill>
            </a:endParaRPr>
          </a:p>
          <a:p>
            <a:endParaRPr lang="nb-NO" sz="2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b-NO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nb-NO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Plassholder for innhold 7" descr="Et bilde som inneholder tekst, elektronikk, skjerm, skjermbilde&#10;&#10;Automatisk generert beskrivelse">
            <a:extLst>
              <a:ext uri="{FF2B5EF4-FFF2-40B4-BE49-F238E27FC236}">
                <a16:creationId xmlns:a16="http://schemas.microsoft.com/office/drawing/2014/main" id="{11A39FD8-F604-DD9D-514E-A90C707F84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1938713"/>
            <a:ext cx="5403850" cy="3580648"/>
          </a:xfrm>
        </p:spPr>
      </p:pic>
    </p:spTree>
    <p:extLst>
      <p:ext uri="{BB962C8B-B14F-4D97-AF65-F5344CB8AC3E}">
        <p14:creationId xmlns:p14="http://schemas.microsoft.com/office/powerpoint/2010/main" val="610427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6586F45D-8231-B05B-74AB-80DD0B642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/>
              <a:t>Vi synger </a:t>
            </a:r>
            <a:r>
              <a:rPr lang="nb-NO" sz="4000" dirty="0" err="1"/>
              <a:t>Klatremus`voggevise</a:t>
            </a:r>
            <a:endParaRPr lang="nb-NO" sz="4000" dirty="0"/>
          </a:p>
        </p:txBody>
      </p:sp>
      <p:pic>
        <p:nvPicPr>
          <p:cNvPr id="9" name="Plassholder for innhold 8" descr="Et bilde som inneholder tre, utendørs, person&#10;&#10;Automatisk generert beskrivelse">
            <a:extLst>
              <a:ext uri="{FF2B5EF4-FFF2-40B4-BE49-F238E27FC236}">
                <a16:creationId xmlns:a16="http://schemas.microsoft.com/office/drawing/2014/main" id="{2CDBFD2D-9481-588A-C06F-4F33A4988C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0423" y="1825625"/>
            <a:ext cx="3561567" cy="3806825"/>
          </a:xfr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25C00DCB-13CE-F145-2CDF-103AC001C3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So, ro, Lillemann</a:t>
            </a:r>
            <a:br>
              <a:rPr lang="nb-NO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Nå er dagen over</a:t>
            </a:r>
            <a:br>
              <a:rPr lang="nb-NO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 mus i alle land</a:t>
            </a:r>
            <a:br>
              <a:rPr lang="nb-NO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Ligger nå og sover</a:t>
            </a:r>
            <a:br>
              <a:rPr lang="nb-NO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og ro og tipp på tå</a:t>
            </a:r>
            <a:br>
              <a:rPr lang="nb-NO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Sov min vesle pode</a:t>
            </a:r>
            <a:br>
              <a:rPr lang="nb-NO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Reven sover også nå</a:t>
            </a:r>
            <a:br>
              <a:rPr lang="nb-NO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 halen under hodet</a:t>
            </a:r>
            <a:endParaRPr lang="nb-N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61838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E68402-D3F9-BF42-BB7C-499A0F2AFA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94313" y="1570038"/>
            <a:ext cx="6897687" cy="2493962"/>
          </a:xfrm>
          <a:prstGeom prst="rect">
            <a:avLst/>
          </a:prstGeom>
        </p:spPr>
        <p:txBody>
          <a:bodyPr/>
          <a:lstStyle/>
          <a:p>
            <a:r>
              <a:rPr lang="nb-NO" sz="4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 dag skal vi snakke om </a:t>
            </a:r>
            <a:br>
              <a:rPr lang="nb-NO" sz="4800" b="1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nb-NO" sz="4800" b="1">
                <a:solidFill>
                  <a:schemeClr val="accent4">
                    <a:lumMod val="20000"/>
                    <a:lumOff val="80000"/>
                  </a:schemeClr>
                </a:solidFill>
              </a:rPr>
              <a:t>hva som skjer når vi sover</a:t>
            </a:r>
            <a:endParaRPr lang="nb-NO" sz="48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A2181C-8A33-6698-F91A-4F062BFB61F5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b-NO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6630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8">
            <a:extLst>
              <a:ext uri="{FF2B5EF4-FFF2-40B4-BE49-F238E27FC236}">
                <a16:creationId xmlns:a16="http://schemas.microsoft.com/office/drawing/2014/main" id="{F81C1D45-ACBD-8A9F-7745-53F7B242417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14430"/>
            <a:ext cx="12191999" cy="8525434"/>
          </a:xfrm>
          <a:prstGeom prst="rect">
            <a:avLst/>
          </a:prstGeom>
          <a:noFill/>
        </p:spPr>
      </p:pic>
      <p:pic>
        <p:nvPicPr>
          <p:cNvPr id="14" name="Lyd 13">
            <a:extLst>
              <a:ext uri="{FF2B5EF4-FFF2-40B4-BE49-F238E27FC236}">
                <a16:creationId xmlns:a16="http://schemas.microsoft.com/office/drawing/2014/main" id="{FFED4098-F9B2-B9E3-5F60-EAF28A87CC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9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463"/>
    </mc:Choice>
    <mc:Fallback xmlns="">
      <p:transition advTm="74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anime, tegnefilm, Menneskeansikt, Animasjon&#10;&#10;Automatisk generert beskrivelse">
            <a:extLst>
              <a:ext uri="{FF2B5EF4-FFF2-40B4-BE49-F238E27FC236}">
                <a16:creationId xmlns:a16="http://schemas.microsoft.com/office/drawing/2014/main" id="{3973E1DE-DD72-266C-60C7-6EFECBA12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noFill/>
        </p:spPr>
      </p:pic>
      <p:pic>
        <p:nvPicPr>
          <p:cNvPr id="18" name="Lyd 17">
            <a:extLst>
              <a:ext uri="{FF2B5EF4-FFF2-40B4-BE49-F238E27FC236}">
                <a16:creationId xmlns:a16="http://schemas.microsoft.com/office/drawing/2014/main" id="{B6B1A90D-EF6E-C271-E3CE-492F55C3BF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7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93"/>
    </mc:Choice>
    <mc:Fallback xmlns="">
      <p:transition spd="slow" advTm="6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9AEAACD9-0F34-5846-0331-2027C00576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noFill/>
        </p:spPr>
      </p:pic>
      <p:pic>
        <p:nvPicPr>
          <p:cNvPr id="13" name="Lyd 12">
            <a:extLst>
              <a:ext uri="{FF2B5EF4-FFF2-40B4-BE49-F238E27FC236}">
                <a16:creationId xmlns:a16="http://schemas.microsoft.com/office/drawing/2014/main" id="{03968FEC-F89B-6B7B-D69B-04DA074F9A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2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61"/>
    </mc:Choice>
    <mc:Fallback xmlns="">
      <p:transition spd="slow" advTm="78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2">
            <a:extLst>
              <a:ext uri="{FF2B5EF4-FFF2-40B4-BE49-F238E27FC236}">
                <a16:creationId xmlns:a16="http://schemas.microsoft.com/office/drawing/2014/main" id="{B84C5686-7988-5894-9A90-652C55792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tretch/>
        </p:blipFill>
        <p:spPr>
          <a:xfrm>
            <a:off x="-4262284" y="-5413564"/>
            <a:ext cx="15000671" cy="15072695"/>
          </a:xfrm>
          <a:noFill/>
        </p:spPr>
      </p:pic>
      <p:pic>
        <p:nvPicPr>
          <p:cNvPr id="6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6B6BCAFA-A23A-94FB-9D6E-9F30CD68D5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6848" y="1814051"/>
            <a:ext cx="3461775" cy="1246239"/>
          </a:xfrm>
          <a:prstGeom prst="rect">
            <a:avLst/>
          </a:prstGeom>
        </p:spPr>
      </p:pic>
      <p:pic>
        <p:nvPicPr>
          <p:cNvPr id="10" name="Lyd 9">
            <a:extLst>
              <a:ext uri="{FF2B5EF4-FFF2-40B4-BE49-F238E27FC236}">
                <a16:creationId xmlns:a16="http://schemas.microsoft.com/office/drawing/2014/main" id="{D65E5598-83D0-2D98-398A-486D6FF1AA5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861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01"/>
    </mc:Choice>
    <mc:Fallback xmlns="">
      <p:transition spd="slow" advTm="181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ssholder for innhold 11" descr="Et bilde som inneholder innendørs, nær&#10;&#10;Automatisk generert beskrivelse">
            <a:extLst>
              <a:ext uri="{FF2B5EF4-FFF2-40B4-BE49-F238E27FC236}">
                <a16:creationId xmlns:a16="http://schemas.microsoft.com/office/drawing/2014/main" id="{5CB6C6C0-1693-DA60-DB70-45241514C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noFill/>
        </p:spPr>
      </p:pic>
      <p:pic>
        <p:nvPicPr>
          <p:cNvPr id="9" name="Lyd 8">
            <a:extLst>
              <a:ext uri="{FF2B5EF4-FFF2-40B4-BE49-F238E27FC236}">
                <a16:creationId xmlns:a16="http://schemas.microsoft.com/office/drawing/2014/main" id="{3FDB98A3-BFB4-7B16-2D08-C0F87BEB11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8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42"/>
    </mc:Choice>
    <mc:Fallback xmlns="">
      <p:transition spd="slow" advTm="25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"/>
</p:tagLst>
</file>

<file path=ppt/theme/theme1.xml><?xml version="1.0" encoding="utf-8"?>
<a:theme xmlns:a="http://schemas.openxmlformats.org/drawingml/2006/main" name="4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72614E21-DF98-7D46-8731-84A07EA55BD9}"/>
    </a:ext>
  </a:extLst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C4FEF2B0-D82C-E345-8053-2BD3103A92A3}"/>
    </a:ext>
  </a:extLst>
</a:theme>
</file>

<file path=ppt/theme/theme3.xml><?xml version="1.0" encoding="utf-8"?>
<a:theme xmlns:a="http://schemas.openxmlformats.org/drawingml/2006/main" name="5_Office-tema">
  <a:themeElements>
    <a:clrScheme name="Robuste Barn">
      <a:dk1>
        <a:srgbClr val="191A35"/>
      </a:dk1>
      <a:lt1>
        <a:srgbClr val="DCE8E3"/>
      </a:lt1>
      <a:dk2>
        <a:srgbClr val="009D8F"/>
      </a:dk2>
      <a:lt2>
        <a:srgbClr val="DCE8E3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FE984D20-11AA-8B42-8B34-786EBEA6639B}"/>
    </a:ext>
  </a:extLst>
</a:theme>
</file>

<file path=ppt/theme/theme4.xml><?xml version="1.0" encoding="utf-8"?>
<a:theme xmlns:a="http://schemas.openxmlformats.org/drawingml/2006/main" name="3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5B92D138-C25D-5A46-B7FC-BA2332ABBCB7}"/>
    </a:ext>
  </a:extLst>
</a:theme>
</file>

<file path=ppt/theme/theme5.xml><?xml version="1.0" encoding="utf-8"?>
<a:theme xmlns:a="http://schemas.openxmlformats.org/drawingml/2006/main" name="6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CB0D46C2-F3AF-FF4B-BB9F-1F0E4EAD2805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obuste Barn">
    <a:dk1>
      <a:srgbClr val="191A35"/>
    </a:dk1>
    <a:lt1>
      <a:srgbClr val="DCE8E3"/>
    </a:lt1>
    <a:dk2>
      <a:srgbClr val="009D8F"/>
    </a:dk2>
    <a:lt2>
      <a:srgbClr val="DCE8E3"/>
    </a:lt2>
    <a:accent1>
      <a:srgbClr val="009D8F"/>
    </a:accent1>
    <a:accent2>
      <a:srgbClr val="DCE8E3"/>
    </a:accent2>
    <a:accent3>
      <a:srgbClr val="276AA5"/>
    </a:accent3>
    <a:accent4>
      <a:srgbClr val="BBD9D0"/>
    </a:accent4>
    <a:accent5>
      <a:srgbClr val="276AA5"/>
    </a:accent5>
    <a:accent6>
      <a:srgbClr val="E2E1DA"/>
    </a:accent6>
    <a:hlink>
      <a:srgbClr val="009D8F"/>
    </a:hlink>
    <a:folHlink>
      <a:srgbClr val="276AA5"/>
    </a:folHlink>
  </a:clrScheme>
</a:themeOverride>
</file>

<file path=ppt/theme/themeOverride2.xml><?xml version="1.0" encoding="utf-8"?>
<a:themeOverride xmlns:a="http://schemas.openxmlformats.org/drawingml/2006/main">
  <a:clrScheme name="Robuste Barn">
    <a:dk1>
      <a:srgbClr val="191A35"/>
    </a:dk1>
    <a:lt1>
      <a:srgbClr val="DCE8E3"/>
    </a:lt1>
    <a:dk2>
      <a:srgbClr val="009D8F"/>
    </a:dk2>
    <a:lt2>
      <a:srgbClr val="DCE8E3"/>
    </a:lt2>
    <a:accent1>
      <a:srgbClr val="009D8F"/>
    </a:accent1>
    <a:accent2>
      <a:srgbClr val="DCE8E3"/>
    </a:accent2>
    <a:accent3>
      <a:srgbClr val="276AA5"/>
    </a:accent3>
    <a:accent4>
      <a:srgbClr val="BBD9D0"/>
    </a:accent4>
    <a:accent5>
      <a:srgbClr val="276AA5"/>
    </a:accent5>
    <a:accent6>
      <a:srgbClr val="E2E1DA"/>
    </a:accent6>
    <a:hlink>
      <a:srgbClr val="009D8F"/>
    </a:hlink>
    <a:folHlink>
      <a:srgbClr val="276AA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4_Office-tema</Template>
  <TotalTime>4163</TotalTime>
  <Words>884</Words>
  <Application>Microsoft Macintosh PowerPoint</Application>
  <PresentationFormat>Widescreen</PresentationFormat>
  <Paragraphs>108</Paragraphs>
  <Slides>20</Slides>
  <Notes>17</Notes>
  <HiddenSlides>0</HiddenSlides>
  <MMClips>8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Georgia</vt:lpstr>
      <vt:lpstr>Times New Roman</vt:lpstr>
      <vt:lpstr>4_Office-tema</vt:lpstr>
      <vt:lpstr>Egendefinert utforming</vt:lpstr>
      <vt:lpstr>5_Office-tema</vt:lpstr>
      <vt:lpstr>3_Office-tema</vt:lpstr>
      <vt:lpstr>6_Office-tema</vt:lpstr>
      <vt:lpstr>Søvn 3.trinn:  Søvn som lagringsknapp</vt:lpstr>
      <vt:lpstr>Vi lager en ring og setter oss ned</vt:lpstr>
      <vt:lpstr>Vi synger Klatremus`voggevise</vt:lpstr>
      <vt:lpstr>I dag skal vi snakke om  hva som skjer når vi sover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Vi synger og leker  «Bjørnen sover»</vt:lpstr>
      <vt:lpstr> Vi oppsummer sammen i ringen</vt:lpstr>
      <vt:lpstr>Dele ut søvnskriv til foresatte som ranselpost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Anne-Kristin Imenes</dc:creator>
  <cp:lastModifiedBy>Anne-Kristin Imenes</cp:lastModifiedBy>
  <cp:revision>28</cp:revision>
  <dcterms:created xsi:type="dcterms:W3CDTF">2023-01-27T13:13:49Z</dcterms:created>
  <dcterms:modified xsi:type="dcterms:W3CDTF">2023-11-09T17:02:09Z</dcterms:modified>
</cp:coreProperties>
</file>